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Bold" panose="020B0604020202020204" charset="0"/>
      <p:regular r:id="rId12"/>
    </p:embeddedFont>
    <p:embeddedFont>
      <p:font typeface="Roboto" panose="02000000000000000000" pitchFamily="2" charset="0"/>
      <p:regular r:id="rId13"/>
    </p:embeddedFont>
    <p:embeddedFont>
      <p:font typeface="Roboto Bold" panose="02000000000000000000"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5" d="100"/>
          <a:sy n="35" d="100"/>
        </p:scale>
        <p:origin x="824"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Stebick" userId="fcbb4503824fdb27" providerId="LiveId" clId="{25E44F11-25E4-409F-AD90-41391A95F5A0}"/>
    <pc:docChg chg="modSld">
      <pc:chgData name="Brian Stebick" userId="fcbb4503824fdb27" providerId="LiveId" clId="{25E44F11-25E4-409F-AD90-41391A95F5A0}" dt="2024-09-11T01:37:08.752" v="19" actId="14100"/>
      <pc:docMkLst>
        <pc:docMk/>
      </pc:docMkLst>
      <pc:sldChg chg="modSp mod">
        <pc:chgData name="Brian Stebick" userId="fcbb4503824fdb27" providerId="LiveId" clId="{25E44F11-25E4-409F-AD90-41391A95F5A0}" dt="2024-09-11T01:36:04.745" v="5" actId="14100"/>
        <pc:sldMkLst>
          <pc:docMk/>
          <pc:sldMk cId="0" sldId="258"/>
        </pc:sldMkLst>
        <pc:spChg chg="mod">
          <ac:chgData name="Brian Stebick" userId="fcbb4503824fdb27" providerId="LiveId" clId="{25E44F11-25E4-409F-AD90-41391A95F5A0}" dt="2024-09-11T01:36:04.745" v="5" actId="14100"/>
          <ac:spMkLst>
            <pc:docMk/>
            <pc:sldMk cId="0" sldId="258"/>
            <ac:spMk id="6" creationId="{00000000-0000-0000-0000-000000000000}"/>
          </ac:spMkLst>
        </pc:spChg>
      </pc:sldChg>
      <pc:sldChg chg="modSp mod">
        <pc:chgData name="Brian Stebick" userId="fcbb4503824fdb27" providerId="LiveId" clId="{25E44F11-25E4-409F-AD90-41391A95F5A0}" dt="2024-09-11T01:36:10.277" v="7" actId="14100"/>
        <pc:sldMkLst>
          <pc:docMk/>
          <pc:sldMk cId="0" sldId="259"/>
        </pc:sldMkLst>
        <pc:spChg chg="mod">
          <ac:chgData name="Brian Stebick" userId="fcbb4503824fdb27" providerId="LiveId" clId="{25E44F11-25E4-409F-AD90-41391A95F5A0}" dt="2024-09-11T01:36:10.277" v="7" actId="14100"/>
          <ac:spMkLst>
            <pc:docMk/>
            <pc:sldMk cId="0" sldId="259"/>
            <ac:spMk id="6" creationId="{00000000-0000-0000-0000-000000000000}"/>
          </ac:spMkLst>
        </pc:spChg>
      </pc:sldChg>
      <pc:sldChg chg="modSp mod">
        <pc:chgData name="Brian Stebick" userId="fcbb4503824fdb27" providerId="LiveId" clId="{25E44F11-25E4-409F-AD90-41391A95F5A0}" dt="2024-09-11T01:36:20.899" v="9" actId="14100"/>
        <pc:sldMkLst>
          <pc:docMk/>
          <pc:sldMk cId="0" sldId="260"/>
        </pc:sldMkLst>
        <pc:spChg chg="mod">
          <ac:chgData name="Brian Stebick" userId="fcbb4503824fdb27" providerId="LiveId" clId="{25E44F11-25E4-409F-AD90-41391A95F5A0}" dt="2024-09-11T01:34:12.777" v="1" actId="14100"/>
          <ac:spMkLst>
            <pc:docMk/>
            <pc:sldMk cId="0" sldId="260"/>
            <ac:spMk id="10" creationId="{00000000-0000-0000-0000-000000000000}"/>
          </ac:spMkLst>
        </pc:spChg>
        <pc:spChg chg="mod">
          <ac:chgData name="Brian Stebick" userId="fcbb4503824fdb27" providerId="LiveId" clId="{25E44F11-25E4-409F-AD90-41391A95F5A0}" dt="2024-09-11T01:36:20.899" v="9" actId="14100"/>
          <ac:spMkLst>
            <pc:docMk/>
            <pc:sldMk cId="0" sldId="260"/>
            <ac:spMk id="22" creationId="{00000000-0000-0000-0000-000000000000}"/>
          </ac:spMkLst>
        </pc:spChg>
      </pc:sldChg>
      <pc:sldChg chg="modSp mod">
        <pc:chgData name="Brian Stebick" userId="fcbb4503824fdb27" providerId="LiveId" clId="{25E44F11-25E4-409F-AD90-41391A95F5A0}" dt="2024-09-11T01:36:27.074" v="10" actId="14100"/>
        <pc:sldMkLst>
          <pc:docMk/>
          <pc:sldMk cId="0" sldId="261"/>
        </pc:sldMkLst>
        <pc:spChg chg="mod">
          <ac:chgData name="Brian Stebick" userId="fcbb4503824fdb27" providerId="LiveId" clId="{25E44F11-25E4-409F-AD90-41391A95F5A0}" dt="2024-09-11T01:36:27.074" v="10" actId="14100"/>
          <ac:spMkLst>
            <pc:docMk/>
            <pc:sldMk cId="0" sldId="261"/>
            <ac:spMk id="4" creationId="{00000000-0000-0000-0000-000000000000}"/>
          </ac:spMkLst>
        </pc:spChg>
      </pc:sldChg>
      <pc:sldChg chg="modSp mod">
        <pc:chgData name="Brian Stebick" userId="fcbb4503824fdb27" providerId="LiveId" clId="{25E44F11-25E4-409F-AD90-41391A95F5A0}" dt="2024-09-11T01:36:45.545" v="13" actId="14100"/>
        <pc:sldMkLst>
          <pc:docMk/>
          <pc:sldMk cId="0" sldId="262"/>
        </pc:sldMkLst>
        <pc:spChg chg="mod">
          <ac:chgData name="Brian Stebick" userId="fcbb4503824fdb27" providerId="LiveId" clId="{25E44F11-25E4-409F-AD90-41391A95F5A0}" dt="2024-09-11T01:36:45.545" v="13" actId="14100"/>
          <ac:spMkLst>
            <pc:docMk/>
            <pc:sldMk cId="0" sldId="262"/>
            <ac:spMk id="4" creationId="{00000000-0000-0000-0000-000000000000}"/>
          </ac:spMkLst>
        </pc:spChg>
      </pc:sldChg>
      <pc:sldChg chg="modSp mod">
        <pc:chgData name="Brian Stebick" userId="fcbb4503824fdb27" providerId="LiveId" clId="{25E44F11-25E4-409F-AD90-41391A95F5A0}" dt="2024-09-11T01:36:38.039" v="12" actId="14100"/>
        <pc:sldMkLst>
          <pc:docMk/>
          <pc:sldMk cId="0" sldId="263"/>
        </pc:sldMkLst>
        <pc:spChg chg="mod">
          <ac:chgData name="Brian Stebick" userId="fcbb4503824fdb27" providerId="LiveId" clId="{25E44F11-25E4-409F-AD90-41391A95F5A0}" dt="2024-09-11T01:36:38.039" v="12" actId="14100"/>
          <ac:spMkLst>
            <pc:docMk/>
            <pc:sldMk cId="0" sldId="263"/>
            <ac:spMk id="4" creationId="{00000000-0000-0000-0000-000000000000}"/>
          </ac:spMkLst>
        </pc:spChg>
      </pc:sldChg>
      <pc:sldChg chg="modSp mod">
        <pc:chgData name="Brian Stebick" userId="fcbb4503824fdb27" providerId="LiveId" clId="{25E44F11-25E4-409F-AD90-41391A95F5A0}" dt="2024-09-11T01:37:08.752" v="19" actId="14100"/>
        <pc:sldMkLst>
          <pc:docMk/>
          <pc:sldMk cId="0" sldId="265"/>
        </pc:sldMkLst>
        <pc:spChg chg="mod">
          <ac:chgData name="Brian Stebick" userId="fcbb4503824fdb27" providerId="LiveId" clId="{25E44F11-25E4-409F-AD90-41391A95F5A0}" dt="2024-09-11T01:34:21.230" v="3" actId="14100"/>
          <ac:spMkLst>
            <pc:docMk/>
            <pc:sldMk cId="0" sldId="265"/>
            <ac:spMk id="8" creationId="{00000000-0000-0000-0000-000000000000}"/>
          </ac:spMkLst>
        </pc:spChg>
        <pc:spChg chg="mod">
          <ac:chgData name="Brian Stebick" userId="fcbb4503824fdb27" providerId="LiveId" clId="{25E44F11-25E4-409F-AD90-41391A95F5A0}" dt="2024-09-11T01:37:08.752" v="19" actId="14100"/>
          <ac:spMkLst>
            <pc:docMk/>
            <pc:sldMk cId="0" sldId="265"/>
            <ac:spMk id="11" creationId="{00000000-0000-0000-0000-000000000000}"/>
          </ac:spMkLst>
        </pc:spChg>
        <pc:spChg chg="mod">
          <ac:chgData name="Brian Stebick" userId="fcbb4503824fdb27" providerId="LiveId" clId="{25E44F11-25E4-409F-AD90-41391A95F5A0}" dt="2024-09-11T01:37:01.137" v="17" actId="14100"/>
          <ac:spMkLst>
            <pc:docMk/>
            <pc:sldMk cId="0" sldId="265"/>
            <ac:spMk id="1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1028700" y="800537"/>
            <a:ext cx="6861376" cy="6801712"/>
          </a:xfrm>
          <a:custGeom>
            <a:avLst/>
            <a:gdLst/>
            <a:ahLst/>
            <a:cxnLst/>
            <a:rect l="l" t="t" r="r" b="b"/>
            <a:pathLst>
              <a:path w="6861376" h="6801712">
                <a:moveTo>
                  <a:pt x="0" y="0"/>
                </a:moveTo>
                <a:lnTo>
                  <a:pt x="6861376" y="0"/>
                </a:lnTo>
                <a:lnTo>
                  <a:pt x="6861376" y="6801712"/>
                </a:lnTo>
                <a:lnTo>
                  <a:pt x="0" y="6801712"/>
                </a:lnTo>
                <a:lnTo>
                  <a:pt x="0" y="0"/>
                </a:lnTo>
                <a:close/>
              </a:path>
            </a:pathLst>
          </a:custGeom>
          <a:blipFill>
            <a:blip r:embed="rId3"/>
            <a:stretch>
              <a:fillRect t="-438" b="-438"/>
            </a:stretch>
          </a:blipFill>
        </p:spPr>
        <p:txBody>
          <a:bodyPr/>
          <a:lstStyle/>
          <a:p>
            <a:endParaRPr lang="en-US"/>
          </a:p>
        </p:txBody>
      </p:sp>
      <p:sp>
        <p:nvSpPr>
          <p:cNvPr id="4" name="Freeform 4"/>
          <p:cNvSpPr/>
          <p:nvPr/>
        </p:nvSpPr>
        <p:spPr>
          <a:xfrm>
            <a:off x="9431092" y="5982411"/>
            <a:ext cx="6213627" cy="634308"/>
          </a:xfrm>
          <a:custGeom>
            <a:avLst/>
            <a:gdLst/>
            <a:ahLst/>
            <a:cxnLst/>
            <a:rect l="l" t="t" r="r" b="b"/>
            <a:pathLst>
              <a:path w="6213627" h="634308">
                <a:moveTo>
                  <a:pt x="0" y="0"/>
                </a:moveTo>
                <a:lnTo>
                  <a:pt x="6213627" y="0"/>
                </a:lnTo>
                <a:lnTo>
                  <a:pt x="6213627" y="634308"/>
                </a:lnTo>
                <a:lnTo>
                  <a:pt x="0" y="6343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9144000" y="590987"/>
            <a:ext cx="7020180" cy="7463995"/>
          </a:xfrm>
          <a:prstGeom prst="rect">
            <a:avLst/>
          </a:prstGeom>
        </p:spPr>
        <p:txBody>
          <a:bodyPr lIns="0" tIns="0" rIns="0" bIns="0" rtlCol="0" anchor="t">
            <a:spAutoFit/>
          </a:bodyPr>
          <a:lstStyle/>
          <a:p>
            <a:pPr algn="ctr">
              <a:lnSpc>
                <a:spcPts val="14807"/>
              </a:lnSpc>
            </a:pPr>
            <a:r>
              <a:rPr lang="en-US" sz="10577" b="1">
                <a:solidFill>
                  <a:srgbClr val="FFFFFF"/>
                </a:solidFill>
                <a:latin typeface="Roboto Bold"/>
                <a:ea typeface="Roboto Bold"/>
                <a:cs typeface="Roboto Bold"/>
                <a:sym typeface="Roboto Bold"/>
              </a:rPr>
              <a:t>Rochester </a:t>
            </a:r>
          </a:p>
          <a:p>
            <a:pPr algn="ctr">
              <a:lnSpc>
                <a:spcPts val="14865"/>
              </a:lnSpc>
            </a:pPr>
            <a:r>
              <a:rPr lang="en-US" sz="10617" b="1">
                <a:solidFill>
                  <a:srgbClr val="FFFFFF"/>
                </a:solidFill>
                <a:latin typeface="Roboto Bold"/>
                <a:ea typeface="Roboto Bold"/>
                <a:cs typeface="Roboto Bold"/>
                <a:sym typeface="Roboto Bold"/>
              </a:rPr>
              <a:t>Men’s </a:t>
            </a:r>
          </a:p>
          <a:p>
            <a:pPr algn="ctr">
              <a:lnSpc>
                <a:spcPts val="14865"/>
              </a:lnSpc>
            </a:pPr>
            <a:r>
              <a:rPr lang="en-US" sz="10617" b="1">
                <a:solidFill>
                  <a:srgbClr val="FFFFFF"/>
                </a:solidFill>
                <a:latin typeface="Roboto Bold"/>
                <a:ea typeface="Roboto Bold"/>
                <a:cs typeface="Roboto Bold"/>
                <a:sym typeface="Roboto Bold"/>
              </a:rPr>
              <a:t>Equipping </a:t>
            </a:r>
          </a:p>
          <a:p>
            <a:pPr algn="ctr">
              <a:lnSpc>
                <a:spcPts val="14865"/>
              </a:lnSpc>
            </a:pPr>
            <a:r>
              <a:rPr lang="en-US" sz="10617" b="1">
                <a:solidFill>
                  <a:srgbClr val="FFFFFF"/>
                </a:solidFill>
                <a:latin typeface="Roboto Bold"/>
                <a:ea typeface="Roboto Bold"/>
                <a:cs typeface="Roboto Bold"/>
                <a:sym typeface="Roboto Bold"/>
              </a:rPr>
              <a:t>Conference</a:t>
            </a:r>
          </a:p>
        </p:txBody>
      </p:sp>
      <p:sp>
        <p:nvSpPr>
          <p:cNvPr id="6" name="TextBox 6"/>
          <p:cNvSpPr txBox="1"/>
          <p:nvPr/>
        </p:nvSpPr>
        <p:spPr>
          <a:xfrm>
            <a:off x="4191000" y="8682618"/>
            <a:ext cx="9448800" cy="1027538"/>
          </a:xfrm>
          <a:prstGeom prst="rect">
            <a:avLst/>
          </a:prstGeom>
        </p:spPr>
        <p:txBody>
          <a:bodyPr wrap="square" lIns="0" tIns="0" rIns="0" bIns="0" rtlCol="0" anchor="t">
            <a:spAutoFit/>
          </a:bodyPr>
          <a:lstStyle/>
          <a:p>
            <a:pPr algn="ctr">
              <a:lnSpc>
                <a:spcPts val="8395"/>
              </a:lnSpc>
            </a:pPr>
            <a:r>
              <a:rPr lang="en-US" sz="5996" b="1" dirty="0">
                <a:solidFill>
                  <a:srgbClr val="FFFFFF"/>
                </a:solidFill>
                <a:latin typeface="Roboto Bold"/>
                <a:ea typeface="Roboto Bold"/>
                <a:cs typeface="Roboto Bold"/>
                <a:sym typeface="Roboto Bold"/>
              </a:rPr>
              <a:t>Saturday, October 26th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457016" y="151409"/>
            <a:ext cx="4227183" cy="4190425"/>
          </a:xfrm>
          <a:custGeom>
            <a:avLst/>
            <a:gdLst/>
            <a:ahLst/>
            <a:cxnLst/>
            <a:rect l="l" t="t" r="r" b="b"/>
            <a:pathLst>
              <a:path w="4227183" h="4190425">
                <a:moveTo>
                  <a:pt x="0" y="0"/>
                </a:moveTo>
                <a:lnTo>
                  <a:pt x="4227183" y="0"/>
                </a:lnTo>
                <a:lnTo>
                  <a:pt x="4227183" y="4190425"/>
                </a:lnTo>
                <a:lnTo>
                  <a:pt x="0" y="4190425"/>
                </a:lnTo>
                <a:lnTo>
                  <a:pt x="0" y="0"/>
                </a:lnTo>
                <a:close/>
              </a:path>
            </a:pathLst>
          </a:custGeom>
          <a:blipFill>
            <a:blip r:embed="rId3"/>
            <a:stretch>
              <a:fillRect t="-438" b="-438"/>
            </a:stretch>
          </a:blipFill>
        </p:spPr>
        <p:txBody>
          <a:bodyPr/>
          <a:lstStyle/>
          <a:p>
            <a:endParaRPr lang="en-US"/>
          </a:p>
        </p:txBody>
      </p:sp>
      <p:sp>
        <p:nvSpPr>
          <p:cNvPr id="4" name="Freeform 4"/>
          <p:cNvSpPr/>
          <p:nvPr/>
        </p:nvSpPr>
        <p:spPr>
          <a:xfrm>
            <a:off x="8204341" y="1147311"/>
            <a:ext cx="4283339" cy="437257"/>
          </a:xfrm>
          <a:custGeom>
            <a:avLst/>
            <a:gdLst/>
            <a:ahLst/>
            <a:cxnLst/>
            <a:rect l="l" t="t" r="r" b="b"/>
            <a:pathLst>
              <a:path w="4283339" h="437257">
                <a:moveTo>
                  <a:pt x="0" y="0"/>
                </a:moveTo>
                <a:lnTo>
                  <a:pt x="4283339" y="0"/>
                </a:lnTo>
                <a:lnTo>
                  <a:pt x="4283339" y="437257"/>
                </a:lnTo>
                <a:lnTo>
                  <a:pt x="0" y="4372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5" name="Group 5"/>
          <p:cNvGrpSpPr/>
          <p:nvPr/>
        </p:nvGrpSpPr>
        <p:grpSpPr>
          <a:xfrm>
            <a:off x="652753" y="4948045"/>
            <a:ext cx="4031446" cy="3281424"/>
            <a:chOff x="0" y="0"/>
            <a:chExt cx="5794876" cy="4716780"/>
          </a:xfrm>
        </p:grpSpPr>
        <p:sp>
          <p:nvSpPr>
            <p:cNvPr id="6" name="Freeform 6"/>
            <p:cNvSpPr/>
            <p:nvPr/>
          </p:nvSpPr>
          <p:spPr>
            <a:xfrm>
              <a:off x="0" y="-7620"/>
              <a:ext cx="5799956" cy="4726940"/>
            </a:xfrm>
            <a:custGeom>
              <a:avLst/>
              <a:gdLst/>
              <a:ahLst/>
              <a:cxnLst/>
              <a:rect l="l" t="t" r="r" b="b"/>
              <a:pathLst>
                <a:path w="5799956" h="4726940">
                  <a:moveTo>
                    <a:pt x="4100004" y="4662170"/>
                  </a:moveTo>
                  <a:cubicBezTo>
                    <a:pt x="4066472" y="4669790"/>
                    <a:pt x="4040562" y="4679950"/>
                    <a:pt x="4014651" y="4682490"/>
                  </a:cubicBezTo>
                  <a:cubicBezTo>
                    <a:pt x="3868331" y="4692650"/>
                    <a:pt x="3723536" y="4702810"/>
                    <a:pt x="3577215" y="4711700"/>
                  </a:cubicBezTo>
                  <a:cubicBezTo>
                    <a:pt x="3502532" y="4715510"/>
                    <a:pt x="3427847" y="4719320"/>
                    <a:pt x="3353163" y="4720590"/>
                  </a:cubicBezTo>
                  <a:cubicBezTo>
                    <a:pt x="3272382" y="4723130"/>
                    <a:pt x="3191602" y="4726940"/>
                    <a:pt x="3112345" y="4724400"/>
                  </a:cubicBezTo>
                  <a:cubicBezTo>
                    <a:pt x="3036137" y="4723130"/>
                    <a:pt x="2959929" y="4719320"/>
                    <a:pt x="2886769" y="4707890"/>
                  </a:cubicBezTo>
                  <a:cubicBezTo>
                    <a:pt x="2792270" y="4693920"/>
                    <a:pt x="2696248" y="4693920"/>
                    <a:pt x="2603274" y="4681220"/>
                  </a:cubicBezTo>
                  <a:cubicBezTo>
                    <a:pt x="2360932" y="4648200"/>
                    <a:pt x="2114017" y="4657090"/>
                    <a:pt x="1870151" y="4643120"/>
                  </a:cubicBezTo>
                  <a:cubicBezTo>
                    <a:pt x="1732976" y="4635500"/>
                    <a:pt x="1595801" y="4617720"/>
                    <a:pt x="1458626" y="4602480"/>
                  </a:cubicBezTo>
                  <a:cubicBezTo>
                    <a:pt x="1303161" y="4585970"/>
                    <a:pt x="1147696" y="4566920"/>
                    <a:pt x="990707" y="4549140"/>
                  </a:cubicBezTo>
                  <a:cubicBezTo>
                    <a:pt x="876395" y="4536440"/>
                    <a:pt x="760558" y="4523740"/>
                    <a:pt x="646246" y="4511040"/>
                  </a:cubicBezTo>
                  <a:cubicBezTo>
                    <a:pt x="643198" y="4511040"/>
                    <a:pt x="640149" y="4509770"/>
                    <a:pt x="637101" y="4509770"/>
                  </a:cubicBezTo>
                  <a:cubicBezTo>
                    <a:pt x="541079" y="4475480"/>
                    <a:pt x="438960" y="4448810"/>
                    <a:pt x="350558" y="4404360"/>
                  </a:cubicBezTo>
                  <a:cubicBezTo>
                    <a:pt x="201190" y="4328160"/>
                    <a:pt x="137175" y="4206240"/>
                    <a:pt x="131078" y="4062730"/>
                  </a:cubicBezTo>
                  <a:cubicBezTo>
                    <a:pt x="129554" y="4013200"/>
                    <a:pt x="121933" y="3964940"/>
                    <a:pt x="121933" y="3915410"/>
                  </a:cubicBezTo>
                  <a:cubicBezTo>
                    <a:pt x="123457" y="3846830"/>
                    <a:pt x="129554" y="3779520"/>
                    <a:pt x="134127" y="3712210"/>
                  </a:cubicBezTo>
                  <a:cubicBezTo>
                    <a:pt x="146320" y="3511550"/>
                    <a:pt x="152417" y="3310890"/>
                    <a:pt x="134127" y="3110230"/>
                  </a:cubicBezTo>
                  <a:cubicBezTo>
                    <a:pt x="117361" y="2929890"/>
                    <a:pt x="102119" y="2750820"/>
                    <a:pt x="85353" y="2570480"/>
                  </a:cubicBezTo>
                  <a:cubicBezTo>
                    <a:pt x="74684" y="2454910"/>
                    <a:pt x="60967" y="2340610"/>
                    <a:pt x="51822" y="2225040"/>
                  </a:cubicBezTo>
                  <a:cubicBezTo>
                    <a:pt x="45725" y="2148840"/>
                    <a:pt x="47249" y="2071370"/>
                    <a:pt x="41152" y="1995170"/>
                  </a:cubicBezTo>
                  <a:cubicBezTo>
                    <a:pt x="38104" y="1951990"/>
                    <a:pt x="21338" y="1910080"/>
                    <a:pt x="19814" y="1866900"/>
                  </a:cubicBezTo>
                  <a:cubicBezTo>
                    <a:pt x="13717" y="1762760"/>
                    <a:pt x="12193" y="1657350"/>
                    <a:pt x="9145" y="1551940"/>
                  </a:cubicBezTo>
                  <a:cubicBezTo>
                    <a:pt x="7621" y="1511300"/>
                    <a:pt x="0" y="1470660"/>
                    <a:pt x="1524" y="1430020"/>
                  </a:cubicBezTo>
                  <a:cubicBezTo>
                    <a:pt x="3048" y="1366520"/>
                    <a:pt x="12193" y="1303020"/>
                    <a:pt x="13717" y="1239520"/>
                  </a:cubicBezTo>
                  <a:cubicBezTo>
                    <a:pt x="15242" y="1165860"/>
                    <a:pt x="6097" y="1092200"/>
                    <a:pt x="9145" y="1019810"/>
                  </a:cubicBezTo>
                  <a:cubicBezTo>
                    <a:pt x="9145" y="949960"/>
                    <a:pt x="19814" y="881380"/>
                    <a:pt x="30483" y="811530"/>
                  </a:cubicBezTo>
                  <a:cubicBezTo>
                    <a:pt x="33532" y="787400"/>
                    <a:pt x="54870" y="765810"/>
                    <a:pt x="60967" y="741680"/>
                  </a:cubicBezTo>
                  <a:cubicBezTo>
                    <a:pt x="86877" y="622300"/>
                    <a:pt x="114312" y="502920"/>
                    <a:pt x="181376" y="392430"/>
                  </a:cubicBezTo>
                  <a:cubicBezTo>
                    <a:pt x="196617" y="368300"/>
                    <a:pt x="221004" y="346710"/>
                    <a:pt x="243866" y="327660"/>
                  </a:cubicBezTo>
                  <a:cubicBezTo>
                    <a:pt x="251487" y="321310"/>
                    <a:pt x="269777" y="325120"/>
                    <a:pt x="274350" y="325120"/>
                  </a:cubicBezTo>
                  <a:cubicBezTo>
                    <a:pt x="285019" y="308610"/>
                    <a:pt x="291116" y="292100"/>
                    <a:pt x="303309" y="284480"/>
                  </a:cubicBezTo>
                  <a:cubicBezTo>
                    <a:pt x="368848" y="242570"/>
                    <a:pt x="437435" y="212090"/>
                    <a:pt x="522789" y="204470"/>
                  </a:cubicBezTo>
                  <a:cubicBezTo>
                    <a:pt x="586804" y="198120"/>
                    <a:pt x="649294" y="175260"/>
                    <a:pt x="713309" y="162560"/>
                  </a:cubicBezTo>
                  <a:cubicBezTo>
                    <a:pt x="791042" y="147320"/>
                    <a:pt x="868774" y="129540"/>
                    <a:pt x="949555" y="120650"/>
                  </a:cubicBezTo>
                  <a:cubicBezTo>
                    <a:pt x="1022715" y="113030"/>
                    <a:pt x="1092826" y="96520"/>
                    <a:pt x="1167510" y="91440"/>
                  </a:cubicBezTo>
                  <a:cubicBezTo>
                    <a:pt x="1243719" y="86360"/>
                    <a:pt x="1319927" y="71120"/>
                    <a:pt x="1397659" y="66040"/>
                  </a:cubicBezTo>
                  <a:cubicBezTo>
                    <a:pt x="1607994" y="53340"/>
                    <a:pt x="1819853" y="44450"/>
                    <a:pt x="2030188" y="34290"/>
                  </a:cubicBezTo>
                  <a:cubicBezTo>
                    <a:pt x="2082010" y="31750"/>
                    <a:pt x="2133831" y="34290"/>
                    <a:pt x="2185653" y="35560"/>
                  </a:cubicBezTo>
                  <a:cubicBezTo>
                    <a:pt x="2211564" y="36830"/>
                    <a:pt x="2237474" y="41910"/>
                    <a:pt x="2264909" y="44450"/>
                  </a:cubicBezTo>
                  <a:cubicBezTo>
                    <a:pt x="2277102" y="45720"/>
                    <a:pt x="2289296" y="41910"/>
                    <a:pt x="2301489" y="41910"/>
                  </a:cubicBezTo>
                  <a:cubicBezTo>
                    <a:pt x="2338069" y="41910"/>
                    <a:pt x="2376173" y="41910"/>
                    <a:pt x="2412753" y="40640"/>
                  </a:cubicBezTo>
                  <a:cubicBezTo>
                    <a:pt x="2482865" y="38100"/>
                    <a:pt x="2554501" y="31750"/>
                    <a:pt x="2624612" y="31750"/>
                  </a:cubicBezTo>
                  <a:cubicBezTo>
                    <a:pt x="2693200" y="31750"/>
                    <a:pt x="2761787" y="35560"/>
                    <a:pt x="2830375" y="38100"/>
                  </a:cubicBezTo>
                  <a:lnTo>
                    <a:pt x="2885245" y="38100"/>
                  </a:lnTo>
                  <a:cubicBezTo>
                    <a:pt x="2969074" y="35560"/>
                    <a:pt x="3051378" y="35560"/>
                    <a:pt x="3135207" y="31750"/>
                  </a:cubicBezTo>
                  <a:cubicBezTo>
                    <a:pt x="3215988" y="27940"/>
                    <a:pt x="3295245" y="19050"/>
                    <a:pt x="3376026" y="15240"/>
                  </a:cubicBezTo>
                  <a:cubicBezTo>
                    <a:pt x="3414130" y="12700"/>
                    <a:pt x="3453758" y="12700"/>
                    <a:pt x="3491862" y="19050"/>
                  </a:cubicBezTo>
                  <a:cubicBezTo>
                    <a:pt x="3549780" y="27940"/>
                    <a:pt x="3604651" y="33020"/>
                    <a:pt x="3662569" y="19050"/>
                  </a:cubicBezTo>
                  <a:cubicBezTo>
                    <a:pt x="3683907" y="13970"/>
                    <a:pt x="3711342" y="22860"/>
                    <a:pt x="3735729" y="25400"/>
                  </a:cubicBezTo>
                  <a:cubicBezTo>
                    <a:pt x="3746398" y="26670"/>
                    <a:pt x="3758591" y="29210"/>
                    <a:pt x="3764688" y="25400"/>
                  </a:cubicBezTo>
                  <a:cubicBezTo>
                    <a:pt x="3805840" y="0"/>
                    <a:pt x="3843944" y="6350"/>
                    <a:pt x="3883573" y="27940"/>
                  </a:cubicBezTo>
                  <a:cubicBezTo>
                    <a:pt x="3888145" y="30480"/>
                    <a:pt x="3900338" y="24130"/>
                    <a:pt x="3909483" y="24130"/>
                  </a:cubicBezTo>
                  <a:cubicBezTo>
                    <a:pt x="3946063" y="24130"/>
                    <a:pt x="3982643" y="24130"/>
                    <a:pt x="4020747" y="25400"/>
                  </a:cubicBezTo>
                  <a:cubicBezTo>
                    <a:pt x="4048183" y="26670"/>
                    <a:pt x="4074093" y="34290"/>
                    <a:pt x="4101528" y="36830"/>
                  </a:cubicBezTo>
                  <a:cubicBezTo>
                    <a:pt x="4160971" y="43180"/>
                    <a:pt x="4221937" y="53340"/>
                    <a:pt x="4282904" y="53340"/>
                  </a:cubicBezTo>
                  <a:cubicBezTo>
                    <a:pt x="4397216" y="54610"/>
                    <a:pt x="4511528" y="58420"/>
                    <a:pt x="4624317" y="78740"/>
                  </a:cubicBezTo>
                  <a:cubicBezTo>
                    <a:pt x="4729484" y="97790"/>
                    <a:pt x="4837700" y="97790"/>
                    <a:pt x="4944392" y="113030"/>
                  </a:cubicBezTo>
                  <a:cubicBezTo>
                    <a:pt x="5008407" y="121920"/>
                    <a:pt x="5073945" y="138430"/>
                    <a:pt x="5128816" y="165100"/>
                  </a:cubicBezTo>
                  <a:cubicBezTo>
                    <a:pt x="5188258" y="193040"/>
                    <a:pt x="5233983" y="238760"/>
                    <a:pt x="5287328" y="276860"/>
                  </a:cubicBezTo>
                  <a:cubicBezTo>
                    <a:pt x="5307143" y="290830"/>
                    <a:pt x="5336102" y="300990"/>
                    <a:pt x="5349820" y="318770"/>
                  </a:cubicBezTo>
                  <a:cubicBezTo>
                    <a:pt x="5389448" y="367030"/>
                    <a:pt x="5424503" y="417830"/>
                    <a:pt x="5459559" y="468630"/>
                  </a:cubicBezTo>
                  <a:cubicBezTo>
                    <a:pt x="5485470" y="505460"/>
                    <a:pt x="5511381" y="543560"/>
                    <a:pt x="5531195" y="581660"/>
                  </a:cubicBezTo>
                  <a:cubicBezTo>
                    <a:pt x="5552533" y="626110"/>
                    <a:pt x="5569299" y="671830"/>
                    <a:pt x="5586065" y="718820"/>
                  </a:cubicBezTo>
                  <a:cubicBezTo>
                    <a:pt x="5611976" y="792480"/>
                    <a:pt x="5642459" y="866140"/>
                    <a:pt x="5659225" y="942340"/>
                  </a:cubicBezTo>
                  <a:cubicBezTo>
                    <a:pt x="5683612" y="1049020"/>
                    <a:pt x="5695805" y="1158240"/>
                    <a:pt x="5714095" y="1266190"/>
                  </a:cubicBezTo>
                  <a:cubicBezTo>
                    <a:pt x="5720192" y="1301750"/>
                    <a:pt x="5727812" y="1337310"/>
                    <a:pt x="5730861" y="1372870"/>
                  </a:cubicBezTo>
                  <a:cubicBezTo>
                    <a:pt x="5740006" y="1474470"/>
                    <a:pt x="5746102" y="1574800"/>
                    <a:pt x="5753723" y="1676400"/>
                  </a:cubicBezTo>
                  <a:cubicBezTo>
                    <a:pt x="5764393" y="1802130"/>
                    <a:pt x="5779634" y="1926590"/>
                    <a:pt x="5787255" y="2052320"/>
                  </a:cubicBezTo>
                  <a:cubicBezTo>
                    <a:pt x="5794876" y="2172970"/>
                    <a:pt x="5799956" y="2294890"/>
                    <a:pt x="5797416" y="2416810"/>
                  </a:cubicBezTo>
                  <a:cubicBezTo>
                    <a:pt x="5793352" y="2620010"/>
                    <a:pt x="5781158" y="2821940"/>
                    <a:pt x="5768965" y="3025140"/>
                  </a:cubicBezTo>
                  <a:cubicBezTo>
                    <a:pt x="5761344" y="3150870"/>
                    <a:pt x="5750675" y="3275330"/>
                    <a:pt x="5735433" y="3399790"/>
                  </a:cubicBezTo>
                  <a:cubicBezTo>
                    <a:pt x="5720192" y="3524250"/>
                    <a:pt x="5697329" y="3647440"/>
                    <a:pt x="5680563" y="3771900"/>
                  </a:cubicBezTo>
                  <a:cubicBezTo>
                    <a:pt x="5668370" y="3858260"/>
                    <a:pt x="5665322" y="3944620"/>
                    <a:pt x="5651604" y="4029710"/>
                  </a:cubicBezTo>
                  <a:cubicBezTo>
                    <a:pt x="5639411" y="4107180"/>
                    <a:pt x="5593686" y="4175760"/>
                    <a:pt x="5532719" y="4232910"/>
                  </a:cubicBezTo>
                  <a:cubicBezTo>
                    <a:pt x="5482422" y="4281170"/>
                    <a:pt x="5442794" y="4335780"/>
                    <a:pt x="5390972" y="4382770"/>
                  </a:cubicBezTo>
                  <a:cubicBezTo>
                    <a:pt x="5345247" y="4424680"/>
                    <a:pt x="5294949" y="4466590"/>
                    <a:pt x="5215693" y="4467860"/>
                  </a:cubicBezTo>
                  <a:cubicBezTo>
                    <a:pt x="5197403" y="4467860"/>
                    <a:pt x="5180637" y="4483100"/>
                    <a:pt x="5162347" y="4490720"/>
                  </a:cubicBezTo>
                  <a:cubicBezTo>
                    <a:pt x="5084615" y="4518660"/>
                    <a:pt x="5003834" y="4542790"/>
                    <a:pt x="4927626" y="4573270"/>
                  </a:cubicBezTo>
                  <a:cubicBezTo>
                    <a:pt x="4787403" y="4629150"/>
                    <a:pt x="4636510" y="4638040"/>
                    <a:pt x="4485618" y="4643120"/>
                  </a:cubicBezTo>
                  <a:cubicBezTo>
                    <a:pt x="4427700" y="4645660"/>
                    <a:pt x="4368257" y="4641850"/>
                    <a:pt x="4310339" y="4645660"/>
                  </a:cubicBezTo>
                  <a:cubicBezTo>
                    <a:pt x="4281380" y="4646930"/>
                    <a:pt x="4253945" y="4658360"/>
                    <a:pt x="4226509" y="4663440"/>
                  </a:cubicBezTo>
                  <a:cubicBezTo>
                    <a:pt x="4214316" y="4665980"/>
                    <a:pt x="4202123" y="4664710"/>
                    <a:pt x="4188406" y="4665980"/>
                  </a:cubicBezTo>
                  <a:cubicBezTo>
                    <a:pt x="4170116" y="4667250"/>
                    <a:pt x="4151826" y="4671060"/>
                    <a:pt x="4133536" y="4669790"/>
                  </a:cubicBezTo>
                  <a:cubicBezTo>
                    <a:pt x="4115246" y="4667250"/>
                    <a:pt x="4103053" y="4662170"/>
                    <a:pt x="4100004" y="4662170"/>
                  </a:cubicBezTo>
                  <a:close/>
                </a:path>
              </a:pathLst>
            </a:custGeom>
            <a:blipFill>
              <a:blip r:embed="rId6"/>
              <a:stretch>
                <a:fillRect l="-11132" r="-11132"/>
              </a:stretch>
            </a:blipFill>
          </p:spPr>
          <p:txBody>
            <a:bodyPr/>
            <a:lstStyle/>
            <a:p>
              <a:endParaRPr lang="en-US"/>
            </a:p>
          </p:txBody>
        </p:sp>
      </p:grpSp>
      <p:sp>
        <p:nvSpPr>
          <p:cNvPr id="7" name="TextBox 7"/>
          <p:cNvSpPr txBox="1"/>
          <p:nvPr/>
        </p:nvSpPr>
        <p:spPr>
          <a:xfrm>
            <a:off x="5247579" y="50190"/>
            <a:ext cx="12811821" cy="1253419"/>
          </a:xfrm>
          <a:prstGeom prst="rect">
            <a:avLst/>
          </a:prstGeom>
        </p:spPr>
        <p:txBody>
          <a:bodyPr wrap="square" lIns="0" tIns="0" rIns="0" bIns="0" rtlCol="0" anchor="t">
            <a:spAutoFit/>
          </a:bodyPr>
          <a:lstStyle/>
          <a:p>
            <a:pPr algn="ctr">
              <a:lnSpc>
                <a:spcPts val="10266"/>
              </a:lnSpc>
            </a:pPr>
            <a:r>
              <a:rPr lang="en-US" sz="7333" b="1" dirty="0">
                <a:solidFill>
                  <a:srgbClr val="FFFFFF"/>
                </a:solidFill>
                <a:latin typeface="Roboto Bold"/>
                <a:ea typeface="Roboto Bold"/>
                <a:cs typeface="Roboto Bold"/>
                <a:sym typeface="Roboto Bold"/>
              </a:rPr>
              <a:t>Men’s Equipping Conference</a:t>
            </a:r>
          </a:p>
        </p:txBody>
      </p:sp>
      <p:sp>
        <p:nvSpPr>
          <p:cNvPr id="8" name="TextBox 8"/>
          <p:cNvSpPr txBox="1"/>
          <p:nvPr/>
        </p:nvSpPr>
        <p:spPr>
          <a:xfrm>
            <a:off x="6463946" y="1561666"/>
            <a:ext cx="9157053" cy="1027538"/>
          </a:xfrm>
          <a:prstGeom prst="rect">
            <a:avLst/>
          </a:prstGeom>
        </p:spPr>
        <p:txBody>
          <a:bodyPr wrap="square" lIns="0" tIns="0" rIns="0" bIns="0" rtlCol="0" anchor="t">
            <a:spAutoFit/>
          </a:bodyPr>
          <a:lstStyle/>
          <a:p>
            <a:pPr algn="ctr">
              <a:lnSpc>
                <a:spcPts val="8395"/>
              </a:lnSpc>
            </a:pPr>
            <a:r>
              <a:rPr lang="en-US" sz="5996" b="1" dirty="0">
                <a:solidFill>
                  <a:srgbClr val="FFFFFF"/>
                </a:solidFill>
                <a:latin typeface="Roboto Bold"/>
                <a:ea typeface="Roboto Bold"/>
                <a:cs typeface="Roboto Bold"/>
                <a:sym typeface="Roboto Bold"/>
              </a:rPr>
              <a:t>Saturday, October 26th</a:t>
            </a:r>
          </a:p>
        </p:txBody>
      </p:sp>
      <p:sp>
        <p:nvSpPr>
          <p:cNvPr id="9" name="TextBox 9"/>
          <p:cNvSpPr txBox="1"/>
          <p:nvPr/>
        </p:nvSpPr>
        <p:spPr>
          <a:xfrm>
            <a:off x="7374408" y="2899553"/>
            <a:ext cx="7063383" cy="1195500"/>
          </a:xfrm>
          <a:prstGeom prst="rect">
            <a:avLst/>
          </a:prstGeom>
        </p:spPr>
        <p:txBody>
          <a:bodyPr lIns="0" tIns="0" rIns="0" bIns="0" rtlCol="0" anchor="t">
            <a:spAutoFit/>
          </a:bodyPr>
          <a:lstStyle/>
          <a:p>
            <a:pPr algn="ctr">
              <a:lnSpc>
                <a:spcPts val="4958"/>
              </a:lnSpc>
            </a:pPr>
            <a:r>
              <a:rPr lang="en-US" sz="5833" b="1">
                <a:solidFill>
                  <a:srgbClr val="FFFFFF"/>
                </a:solidFill>
                <a:latin typeface="Roboto Bold"/>
                <a:ea typeface="Roboto Bold"/>
                <a:cs typeface="Roboto Bold"/>
                <a:sym typeface="Roboto Bold"/>
              </a:rPr>
              <a:t>Hope Church</a:t>
            </a:r>
          </a:p>
          <a:p>
            <a:pPr algn="ctr">
              <a:lnSpc>
                <a:spcPts val="5354"/>
              </a:lnSpc>
            </a:pPr>
            <a:r>
              <a:rPr lang="en-US" sz="3824" b="1">
                <a:solidFill>
                  <a:srgbClr val="FFFFFF"/>
                </a:solidFill>
                <a:latin typeface="Roboto Bold"/>
                <a:ea typeface="Roboto Bold"/>
                <a:cs typeface="Roboto Bold"/>
                <a:sym typeface="Roboto Bold"/>
              </a:rPr>
              <a:t>1301 Vintage Ln., Rochester, NY</a:t>
            </a:r>
          </a:p>
        </p:txBody>
      </p:sp>
      <p:sp>
        <p:nvSpPr>
          <p:cNvPr id="10" name="TextBox 10"/>
          <p:cNvSpPr txBox="1"/>
          <p:nvPr/>
        </p:nvSpPr>
        <p:spPr>
          <a:xfrm>
            <a:off x="4874017" y="5133278"/>
            <a:ext cx="8539966" cy="2075714"/>
          </a:xfrm>
          <a:prstGeom prst="rect">
            <a:avLst/>
          </a:prstGeom>
        </p:spPr>
        <p:txBody>
          <a:bodyPr lIns="0" tIns="0" rIns="0" bIns="0" rtlCol="0" anchor="t">
            <a:spAutoFit/>
          </a:bodyPr>
          <a:lstStyle/>
          <a:p>
            <a:pPr algn="ctr">
              <a:lnSpc>
                <a:spcPts val="5565"/>
              </a:lnSpc>
            </a:pPr>
            <a:r>
              <a:rPr lang="en-US" sz="3975" b="1">
                <a:solidFill>
                  <a:srgbClr val="FFFFFF"/>
                </a:solidFill>
                <a:latin typeface="Roboto Bold"/>
                <a:ea typeface="Roboto Bold"/>
                <a:cs typeface="Roboto Bold"/>
                <a:sym typeface="Roboto Bold"/>
              </a:rPr>
              <a:t>Doors Open @ 7:30 am for Fellowship</a:t>
            </a:r>
          </a:p>
          <a:p>
            <a:pPr algn="ctr">
              <a:lnSpc>
                <a:spcPts val="5565"/>
              </a:lnSpc>
            </a:pPr>
            <a:r>
              <a:rPr lang="en-US" sz="3975" b="1">
                <a:solidFill>
                  <a:srgbClr val="FFFFFF"/>
                </a:solidFill>
                <a:latin typeface="Roboto Bold"/>
                <a:ea typeface="Roboto Bold"/>
                <a:cs typeface="Roboto Bold"/>
                <a:sym typeface="Roboto Bold"/>
              </a:rPr>
              <a:t>Conference Begins @ 8:30</a:t>
            </a:r>
          </a:p>
          <a:p>
            <a:pPr algn="ctr">
              <a:lnSpc>
                <a:spcPts val="5565"/>
              </a:lnSpc>
            </a:pPr>
            <a:r>
              <a:rPr lang="en-US" sz="3975" b="1">
                <a:solidFill>
                  <a:srgbClr val="FFFFFF"/>
                </a:solidFill>
                <a:latin typeface="Roboto Bold"/>
                <a:ea typeface="Roboto Bold"/>
                <a:cs typeface="Roboto Bold"/>
                <a:sym typeface="Roboto Bold"/>
              </a:rPr>
              <a:t>Conference Ends @ 3:30</a:t>
            </a:r>
          </a:p>
        </p:txBody>
      </p:sp>
      <p:sp>
        <p:nvSpPr>
          <p:cNvPr id="11" name="TextBox 11"/>
          <p:cNvSpPr txBox="1"/>
          <p:nvPr/>
        </p:nvSpPr>
        <p:spPr>
          <a:xfrm>
            <a:off x="2133600" y="9328345"/>
            <a:ext cx="14325600" cy="764540"/>
          </a:xfrm>
          <a:prstGeom prst="rect">
            <a:avLst/>
          </a:prstGeom>
          <a:noFill/>
        </p:spPr>
        <p:txBody>
          <a:bodyPr wrap="square" lIns="0" tIns="0" rIns="0" bIns="0" rtlCol="0" anchor="t">
            <a:spAutoFit/>
          </a:bodyPr>
          <a:lstStyle/>
          <a:p>
            <a:pPr algn="ctr">
              <a:lnSpc>
                <a:spcPts val="6159"/>
              </a:lnSpc>
            </a:pPr>
            <a:r>
              <a:rPr lang="en-US" sz="4399" b="1" dirty="0">
                <a:solidFill>
                  <a:srgbClr val="FDCD3F"/>
                </a:solidFill>
                <a:latin typeface="Roboto Bold"/>
                <a:ea typeface="Roboto Bold"/>
                <a:cs typeface="Roboto Bold"/>
                <a:sym typeface="Roboto Bold"/>
              </a:rPr>
              <a:t>REGISTER WITH THE MEN OF THIS CHURCH FOR $52</a:t>
            </a:r>
          </a:p>
        </p:txBody>
      </p:sp>
      <p:sp>
        <p:nvSpPr>
          <p:cNvPr id="12" name="TextBox 12"/>
          <p:cNvSpPr txBox="1"/>
          <p:nvPr/>
        </p:nvSpPr>
        <p:spPr>
          <a:xfrm>
            <a:off x="5410200" y="8338105"/>
            <a:ext cx="7239000" cy="920195"/>
          </a:xfrm>
          <a:prstGeom prst="rect">
            <a:avLst/>
          </a:prstGeom>
        </p:spPr>
        <p:txBody>
          <a:bodyPr wrap="square" lIns="0" tIns="0" rIns="0" bIns="0" rtlCol="0" anchor="t">
            <a:spAutoFit/>
          </a:bodyPr>
          <a:lstStyle/>
          <a:p>
            <a:pPr algn="ctr">
              <a:lnSpc>
                <a:spcPts val="7555"/>
              </a:lnSpc>
            </a:pPr>
            <a:r>
              <a:rPr lang="en-US" sz="5396" b="1" dirty="0">
                <a:solidFill>
                  <a:srgbClr val="FFFFFF"/>
                </a:solidFill>
                <a:latin typeface="Roboto Bold"/>
                <a:ea typeface="Roboto Bold"/>
                <a:cs typeface="Roboto Bold"/>
                <a:sym typeface="Roboto Bold"/>
              </a:rPr>
              <a:t>ROCHESTERISI.COM</a:t>
            </a:r>
          </a:p>
        </p:txBody>
      </p:sp>
      <p:grpSp>
        <p:nvGrpSpPr>
          <p:cNvPr id="13" name="Group 13"/>
          <p:cNvGrpSpPr/>
          <p:nvPr/>
        </p:nvGrpSpPr>
        <p:grpSpPr>
          <a:xfrm>
            <a:off x="13778827" y="4948045"/>
            <a:ext cx="4031446" cy="3281424"/>
            <a:chOff x="0" y="0"/>
            <a:chExt cx="5794876" cy="4716780"/>
          </a:xfrm>
        </p:grpSpPr>
        <p:sp>
          <p:nvSpPr>
            <p:cNvPr id="14" name="Freeform 14"/>
            <p:cNvSpPr/>
            <p:nvPr/>
          </p:nvSpPr>
          <p:spPr>
            <a:xfrm>
              <a:off x="0" y="-7620"/>
              <a:ext cx="5799956" cy="4726940"/>
            </a:xfrm>
            <a:custGeom>
              <a:avLst/>
              <a:gdLst/>
              <a:ahLst/>
              <a:cxnLst/>
              <a:rect l="l" t="t" r="r" b="b"/>
              <a:pathLst>
                <a:path w="5799956" h="4726940">
                  <a:moveTo>
                    <a:pt x="4100004" y="4662170"/>
                  </a:moveTo>
                  <a:cubicBezTo>
                    <a:pt x="4066472" y="4669790"/>
                    <a:pt x="4040562" y="4679950"/>
                    <a:pt x="4014651" y="4682490"/>
                  </a:cubicBezTo>
                  <a:cubicBezTo>
                    <a:pt x="3868331" y="4692650"/>
                    <a:pt x="3723536" y="4702810"/>
                    <a:pt x="3577215" y="4711700"/>
                  </a:cubicBezTo>
                  <a:cubicBezTo>
                    <a:pt x="3502532" y="4715510"/>
                    <a:pt x="3427847" y="4719320"/>
                    <a:pt x="3353163" y="4720590"/>
                  </a:cubicBezTo>
                  <a:cubicBezTo>
                    <a:pt x="3272382" y="4723130"/>
                    <a:pt x="3191602" y="4726940"/>
                    <a:pt x="3112345" y="4724400"/>
                  </a:cubicBezTo>
                  <a:cubicBezTo>
                    <a:pt x="3036137" y="4723130"/>
                    <a:pt x="2959929" y="4719320"/>
                    <a:pt x="2886769" y="4707890"/>
                  </a:cubicBezTo>
                  <a:cubicBezTo>
                    <a:pt x="2792270" y="4693920"/>
                    <a:pt x="2696248" y="4693920"/>
                    <a:pt x="2603274" y="4681220"/>
                  </a:cubicBezTo>
                  <a:cubicBezTo>
                    <a:pt x="2360932" y="4648200"/>
                    <a:pt x="2114017" y="4657090"/>
                    <a:pt x="1870151" y="4643120"/>
                  </a:cubicBezTo>
                  <a:cubicBezTo>
                    <a:pt x="1732976" y="4635500"/>
                    <a:pt x="1595801" y="4617720"/>
                    <a:pt x="1458626" y="4602480"/>
                  </a:cubicBezTo>
                  <a:cubicBezTo>
                    <a:pt x="1303161" y="4585970"/>
                    <a:pt x="1147696" y="4566920"/>
                    <a:pt x="990707" y="4549140"/>
                  </a:cubicBezTo>
                  <a:cubicBezTo>
                    <a:pt x="876395" y="4536440"/>
                    <a:pt x="760558" y="4523740"/>
                    <a:pt x="646246" y="4511040"/>
                  </a:cubicBezTo>
                  <a:cubicBezTo>
                    <a:pt x="643198" y="4511040"/>
                    <a:pt x="640149" y="4509770"/>
                    <a:pt x="637101" y="4509770"/>
                  </a:cubicBezTo>
                  <a:cubicBezTo>
                    <a:pt x="541079" y="4475480"/>
                    <a:pt x="438960" y="4448810"/>
                    <a:pt x="350558" y="4404360"/>
                  </a:cubicBezTo>
                  <a:cubicBezTo>
                    <a:pt x="201190" y="4328160"/>
                    <a:pt x="137175" y="4206240"/>
                    <a:pt x="131078" y="4062730"/>
                  </a:cubicBezTo>
                  <a:cubicBezTo>
                    <a:pt x="129554" y="4013200"/>
                    <a:pt x="121933" y="3964940"/>
                    <a:pt x="121933" y="3915410"/>
                  </a:cubicBezTo>
                  <a:cubicBezTo>
                    <a:pt x="123457" y="3846830"/>
                    <a:pt x="129554" y="3779520"/>
                    <a:pt x="134127" y="3712210"/>
                  </a:cubicBezTo>
                  <a:cubicBezTo>
                    <a:pt x="146320" y="3511550"/>
                    <a:pt x="152417" y="3310890"/>
                    <a:pt x="134127" y="3110230"/>
                  </a:cubicBezTo>
                  <a:cubicBezTo>
                    <a:pt x="117361" y="2929890"/>
                    <a:pt x="102119" y="2750820"/>
                    <a:pt x="85353" y="2570480"/>
                  </a:cubicBezTo>
                  <a:cubicBezTo>
                    <a:pt x="74684" y="2454910"/>
                    <a:pt x="60967" y="2340610"/>
                    <a:pt x="51822" y="2225040"/>
                  </a:cubicBezTo>
                  <a:cubicBezTo>
                    <a:pt x="45725" y="2148840"/>
                    <a:pt x="47249" y="2071370"/>
                    <a:pt x="41152" y="1995170"/>
                  </a:cubicBezTo>
                  <a:cubicBezTo>
                    <a:pt x="38104" y="1951990"/>
                    <a:pt x="21338" y="1910080"/>
                    <a:pt x="19814" y="1866900"/>
                  </a:cubicBezTo>
                  <a:cubicBezTo>
                    <a:pt x="13717" y="1762760"/>
                    <a:pt x="12193" y="1657350"/>
                    <a:pt x="9145" y="1551940"/>
                  </a:cubicBezTo>
                  <a:cubicBezTo>
                    <a:pt x="7621" y="1511300"/>
                    <a:pt x="0" y="1470660"/>
                    <a:pt x="1524" y="1430020"/>
                  </a:cubicBezTo>
                  <a:cubicBezTo>
                    <a:pt x="3048" y="1366520"/>
                    <a:pt x="12193" y="1303020"/>
                    <a:pt x="13717" y="1239520"/>
                  </a:cubicBezTo>
                  <a:cubicBezTo>
                    <a:pt x="15242" y="1165860"/>
                    <a:pt x="6097" y="1092200"/>
                    <a:pt x="9145" y="1019810"/>
                  </a:cubicBezTo>
                  <a:cubicBezTo>
                    <a:pt x="9145" y="949960"/>
                    <a:pt x="19814" y="881380"/>
                    <a:pt x="30483" y="811530"/>
                  </a:cubicBezTo>
                  <a:cubicBezTo>
                    <a:pt x="33532" y="787400"/>
                    <a:pt x="54870" y="765810"/>
                    <a:pt x="60967" y="741680"/>
                  </a:cubicBezTo>
                  <a:cubicBezTo>
                    <a:pt x="86877" y="622300"/>
                    <a:pt x="114312" y="502920"/>
                    <a:pt x="181376" y="392430"/>
                  </a:cubicBezTo>
                  <a:cubicBezTo>
                    <a:pt x="196617" y="368300"/>
                    <a:pt x="221004" y="346710"/>
                    <a:pt x="243866" y="327660"/>
                  </a:cubicBezTo>
                  <a:cubicBezTo>
                    <a:pt x="251487" y="321310"/>
                    <a:pt x="269777" y="325120"/>
                    <a:pt x="274350" y="325120"/>
                  </a:cubicBezTo>
                  <a:cubicBezTo>
                    <a:pt x="285019" y="308610"/>
                    <a:pt x="291116" y="292100"/>
                    <a:pt x="303309" y="284480"/>
                  </a:cubicBezTo>
                  <a:cubicBezTo>
                    <a:pt x="368848" y="242570"/>
                    <a:pt x="437435" y="212090"/>
                    <a:pt x="522789" y="204470"/>
                  </a:cubicBezTo>
                  <a:cubicBezTo>
                    <a:pt x="586804" y="198120"/>
                    <a:pt x="649294" y="175260"/>
                    <a:pt x="713309" y="162560"/>
                  </a:cubicBezTo>
                  <a:cubicBezTo>
                    <a:pt x="791042" y="147320"/>
                    <a:pt x="868774" y="129540"/>
                    <a:pt x="949555" y="120650"/>
                  </a:cubicBezTo>
                  <a:cubicBezTo>
                    <a:pt x="1022715" y="113030"/>
                    <a:pt x="1092826" y="96520"/>
                    <a:pt x="1167510" y="91440"/>
                  </a:cubicBezTo>
                  <a:cubicBezTo>
                    <a:pt x="1243719" y="86360"/>
                    <a:pt x="1319927" y="71120"/>
                    <a:pt x="1397659" y="66040"/>
                  </a:cubicBezTo>
                  <a:cubicBezTo>
                    <a:pt x="1607994" y="53340"/>
                    <a:pt x="1819853" y="44450"/>
                    <a:pt x="2030188" y="34290"/>
                  </a:cubicBezTo>
                  <a:cubicBezTo>
                    <a:pt x="2082010" y="31750"/>
                    <a:pt x="2133831" y="34290"/>
                    <a:pt x="2185653" y="35560"/>
                  </a:cubicBezTo>
                  <a:cubicBezTo>
                    <a:pt x="2211564" y="36830"/>
                    <a:pt x="2237474" y="41910"/>
                    <a:pt x="2264909" y="44450"/>
                  </a:cubicBezTo>
                  <a:cubicBezTo>
                    <a:pt x="2277102" y="45720"/>
                    <a:pt x="2289296" y="41910"/>
                    <a:pt x="2301489" y="41910"/>
                  </a:cubicBezTo>
                  <a:cubicBezTo>
                    <a:pt x="2338069" y="41910"/>
                    <a:pt x="2376173" y="41910"/>
                    <a:pt x="2412753" y="40640"/>
                  </a:cubicBezTo>
                  <a:cubicBezTo>
                    <a:pt x="2482865" y="38100"/>
                    <a:pt x="2554501" y="31750"/>
                    <a:pt x="2624612" y="31750"/>
                  </a:cubicBezTo>
                  <a:cubicBezTo>
                    <a:pt x="2693200" y="31750"/>
                    <a:pt x="2761787" y="35560"/>
                    <a:pt x="2830375" y="38100"/>
                  </a:cubicBezTo>
                  <a:lnTo>
                    <a:pt x="2885245" y="38100"/>
                  </a:lnTo>
                  <a:cubicBezTo>
                    <a:pt x="2969074" y="35560"/>
                    <a:pt x="3051378" y="35560"/>
                    <a:pt x="3135207" y="31750"/>
                  </a:cubicBezTo>
                  <a:cubicBezTo>
                    <a:pt x="3215988" y="27940"/>
                    <a:pt x="3295245" y="19050"/>
                    <a:pt x="3376026" y="15240"/>
                  </a:cubicBezTo>
                  <a:cubicBezTo>
                    <a:pt x="3414130" y="12700"/>
                    <a:pt x="3453758" y="12700"/>
                    <a:pt x="3491862" y="19050"/>
                  </a:cubicBezTo>
                  <a:cubicBezTo>
                    <a:pt x="3549780" y="27940"/>
                    <a:pt x="3604651" y="33020"/>
                    <a:pt x="3662569" y="19050"/>
                  </a:cubicBezTo>
                  <a:cubicBezTo>
                    <a:pt x="3683907" y="13970"/>
                    <a:pt x="3711342" y="22860"/>
                    <a:pt x="3735729" y="25400"/>
                  </a:cubicBezTo>
                  <a:cubicBezTo>
                    <a:pt x="3746398" y="26670"/>
                    <a:pt x="3758591" y="29210"/>
                    <a:pt x="3764688" y="25400"/>
                  </a:cubicBezTo>
                  <a:cubicBezTo>
                    <a:pt x="3805840" y="0"/>
                    <a:pt x="3843944" y="6350"/>
                    <a:pt x="3883573" y="27940"/>
                  </a:cubicBezTo>
                  <a:cubicBezTo>
                    <a:pt x="3888145" y="30480"/>
                    <a:pt x="3900338" y="24130"/>
                    <a:pt x="3909483" y="24130"/>
                  </a:cubicBezTo>
                  <a:cubicBezTo>
                    <a:pt x="3946063" y="24130"/>
                    <a:pt x="3982643" y="24130"/>
                    <a:pt x="4020747" y="25400"/>
                  </a:cubicBezTo>
                  <a:cubicBezTo>
                    <a:pt x="4048183" y="26670"/>
                    <a:pt x="4074093" y="34290"/>
                    <a:pt x="4101528" y="36830"/>
                  </a:cubicBezTo>
                  <a:cubicBezTo>
                    <a:pt x="4160971" y="43180"/>
                    <a:pt x="4221937" y="53340"/>
                    <a:pt x="4282904" y="53340"/>
                  </a:cubicBezTo>
                  <a:cubicBezTo>
                    <a:pt x="4397216" y="54610"/>
                    <a:pt x="4511528" y="58420"/>
                    <a:pt x="4624317" y="78740"/>
                  </a:cubicBezTo>
                  <a:cubicBezTo>
                    <a:pt x="4729484" y="97790"/>
                    <a:pt x="4837700" y="97790"/>
                    <a:pt x="4944392" y="113030"/>
                  </a:cubicBezTo>
                  <a:cubicBezTo>
                    <a:pt x="5008407" y="121920"/>
                    <a:pt x="5073945" y="138430"/>
                    <a:pt x="5128816" y="165100"/>
                  </a:cubicBezTo>
                  <a:cubicBezTo>
                    <a:pt x="5188258" y="193040"/>
                    <a:pt x="5233983" y="238760"/>
                    <a:pt x="5287328" y="276860"/>
                  </a:cubicBezTo>
                  <a:cubicBezTo>
                    <a:pt x="5307143" y="290830"/>
                    <a:pt x="5336102" y="300990"/>
                    <a:pt x="5349820" y="318770"/>
                  </a:cubicBezTo>
                  <a:cubicBezTo>
                    <a:pt x="5389448" y="367030"/>
                    <a:pt x="5424503" y="417830"/>
                    <a:pt x="5459559" y="468630"/>
                  </a:cubicBezTo>
                  <a:cubicBezTo>
                    <a:pt x="5485470" y="505460"/>
                    <a:pt x="5511381" y="543560"/>
                    <a:pt x="5531195" y="581660"/>
                  </a:cubicBezTo>
                  <a:cubicBezTo>
                    <a:pt x="5552533" y="626110"/>
                    <a:pt x="5569299" y="671830"/>
                    <a:pt x="5586065" y="718820"/>
                  </a:cubicBezTo>
                  <a:cubicBezTo>
                    <a:pt x="5611976" y="792480"/>
                    <a:pt x="5642459" y="866140"/>
                    <a:pt x="5659225" y="942340"/>
                  </a:cubicBezTo>
                  <a:cubicBezTo>
                    <a:pt x="5683612" y="1049020"/>
                    <a:pt x="5695805" y="1158240"/>
                    <a:pt x="5714095" y="1266190"/>
                  </a:cubicBezTo>
                  <a:cubicBezTo>
                    <a:pt x="5720192" y="1301750"/>
                    <a:pt x="5727812" y="1337310"/>
                    <a:pt x="5730861" y="1372870"/>
                  </a:cubicBezTo>
                  <a:cubicBezTo>
                    <a:pt x="5740006" y="1474470"/>
                    <a:pt x="5746102" y="1574800"/>
                    <a:pt x="5753723" y="1676400"/>
                  </a:cubicBezTo>
                  <a:cubicBezTo>
                    <a:pt x="5764393" y="1802130"/>
                    <a:pt x="5779634" y="1926590"/>
                    <a:pt x="5787255" y="2052320"/>
                  </a:cubicBezTo>
                  <a:cubicBezTo>
                    <a:pt x="5794876" y="2172970"/>
                    <a:pt x="5799956" y="2294890"/>
                    <a:pt x="5797416" y="2416810"/>
                  </a:cubicBezTo>
                  <a:cubicBezTo>
                    <a:pt x="5793352" y="2620010"/>
                    <a:pt x="5781158" y="2821940"/>
                    <a:pt x="5768965" y="3025140"/>
                  </a:cubicBezTo>
                  <a:cubicBezTo>
                    <a:pt x="5761344" y="3150870"/>
                    <a:pt x="5750675" y="3275330"/>
                    <a:pt x="5735433" y="3399790"/>
                  </a:cubicBezTo>
                  <a:cubicBezTo>
                    <a:pt x="5720192" y="3524250"/>
                    <a:pt x="5697329" y="3647440"/>
                    <a:pt x="5680563" y="3771900"/>
                  </a:cubicBezTo>
                  <a:cubicBezTo>
                    <a:pt x="5668370" y="3858260"/>
                    <a:pt x="5665322" y="3944620"/>
                    <a:pt x="5651604" y="4029710"/>
                  </a:cubicBezTo>
                  <a:cubicBezTo>
                    <a:pt x="5639411" y="4107180"/>
                    <a:pt x="5593686" y="4175760"/>
                    <a:pt x="5532719" y="4232910"/>
                  </a:cubicBezTo>
                  <a:cubicBezTo>
                    <a:pt x="5482422" y="4281170"/>
                    <a:pt x="5442794" y="4335780"/>
                    <a:pt x="5390972" y="4382770"/>
                  </a:cubicBezTo>
                  <a:cubicBezTo>
                    <a:pt x="5345247" y="4424680"/>
                    <a:pt x="5294949" y="4466590"/>
                    <a:pt x="5215693" y="4467860"/>
                  </a:cubicBezTo>
                  <a:cubicBezTo>
                    <a:pt x="5197403" y="4467860"/>
                    <a:pt x="5180637" y="4483100"/>
                    <a:pt x="5162347" y="4490720"/>
                  </a:cubicBezTo>
                  <a:cubicBezTo>
                    <a:pt x="5084615" y="4518660"/>
                    <a:pt x="5003834" y="4542790"/>
                    <a:pt x="4927626" y="4573270"/>
                  </a:cubicBezTo>
                  <a:cubicBezTo>
                    <a:pt x="4787403" y="4629150"/>
                    <a:pt x="4636510" y="4638040"/>
                    <a:pt x="4485618" y="4643120"/>
                  </a:cubicBezTo>
                  <a:cubicBezTo>
                    <a:pt x="4427700" y="4645660"/>
                    <a:pt x="4368257" y="4641850"/>
                    <a:pt x="4310339" y="4645660"/>
                  </a:cubicBezTo>
                  <a:cubicBezTo>
                    <a:pt x="4281380" y="4646930"/>
                    <a:pt x="4253945" y="4658360"/>
                    <a:pt x="4226509" y="4663440"/>
                  </a:cubicBezTo>
                  <a:cubicBezTo>
                    <a:pt x="4214316" y="4665980"/>
                    <a:pt x="4202123" y="4664710"/>
                    <a:pt x="4188406" y="4665980"/>
                  </a:cubicBezTo>
                  <a:cubicBezTo>
                    <a:pt x="4170116" y="4667250"/>
                    <a:pt x="4151826" y="4671060"/>
                    <a:pt x="4133536" y="4669790"/>
                  </a:cubicBezTo>
                  <a:cubicBezTo>
                    <a:pt x="4115246" y="4667250"/>
                    <a:pt x="4103053" y="4662170"/>
                    <a:pt x="4100004" y="4662170"/>
                  </a:cubicBezTo>
                  <a:close/>
                </a:path>
              </a:pathLst>
            </a:custGeom>
            <a:blipFill>
              <a:blip r:embed="rId7"/>
              <a:stretch>
                <a:fillRect l="-11132" r="-11132"/>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395443" y="449919"/>
            <a:ext cx="3291243" cy="3262624"/>
          </a:xfrm>
          <a:custGeom>
            <a:avLst/>
            <a:gdLst/>
            <a:ahLst/>
            <a:cxnLst/>
            <a:rect l="l" t="t" r="r" b="b"/>
            <a:pathLst>
              <a:path w="3291243" h="3262624">
                <a:moveTo>
                  <a:pt x="0" y="0"/>
                </a:moveTo>
                <a:lnTo>
                  <a:pt x="3291243" y="0"/>
                </a:lnTo>
                <a:lnTo>
                  <a:pt x="3291243" y="3262623"/>
                </a:lnTo>
                <a:lnTo>
                  <a:pt x="0" y="3262623"/>
                </a:lnTo>
                <a:lnTo>
                  <a:pt x="0" y="0"/>
                </a:lnTo>
                <a:close/>
              </a:path>
            </a:pathLst>
          </a:custGeom>
          <a:blipFill>
            <a:blip r:embed="rId3"/>
            <a:stretch>
              <a:fillRect t="-438" b="-438"/>
            </a:stretch>
          </a:blipFill>
        </p:spPr>
        <p:txBody>
          <a:bodyPr/>
          <a:lstStyle/>
          <a:p>
            <a:endParaRPr lang="en-US"/>
          </a:p>
        </p:txBody>
      </p:sp>
      <p:sp>
        <p:nvSpPr>
          <p:cNvPr id="4" name="Freeform 4"/>
          <p:cNvSpPr/>
          <p:nvPr/>
        </p:nvSpPr>
        <p:spPr>
          <a:xfrm>
            <a:off x="7848600" y="931094"/>
            <a:ext cx="3221729" cy="328885"/>
          </a:xfrm>
          <a:custGeom>
            <a:avLst/>
            <a:gdLst/>
            <a:ahLst/>
            <a:cxnLst/>
            <a:rect l="l" t="t" r="r" b="b"/>
            <a:pathLst>
              <a:path w="3221729" h="328885">
                <a:moveTo>
                  <a:pt x="0" y="0"/>
                </a:moveTo>
                <a:lnTo>
                  <a:pt x="3221729" y="0"/>
                </a:lnTo>
                <a:lnTo>
                  <a:pt x="3221729" y="328885"/>
                </a:lnTo>
                <a:lnTo>
                  <a:pt x="0" y="3288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1070329" y="1463965"/>
            <a:ext cx="5522754" cy="3679535"/>
          </a:xfrm>
          <a:custGeom>
            <a:avLst/>
            <a:gdLst/>
            <a:ahLst/>
            <a:cxnLst/>
            <a:rect l="l" t="t" r="r" b="b"/>
            <a:pathLst>
              <a:path w="5522754" h="3679535">
                <a:moveTo>
                  <a:pt x="0" y="0"/>
                </a:moveTo>
                <a:lnTo>
                  <a:pt x="5522754" y="0"/>
                </a:lnTo>
                <a:lnTo>
                  <a:pt x="5522754" y="3679535"/>
                </a:lnTo>
                <a:lnTo>
                  <a:pt x="0" y="3679535"/>
                </a:lnTo>
                <a:lnTo>
                  <a:pt x="0" y="0"/>
                </a:lnTo>
                <a:close/>
              </a:path>
            </a:pathLst>
          </a:custGeom>
          <a:blipFill>
            <a:blip r:embed="rId6"/>
            <a:stretch>
              <a:fillRect/>
            </a:stretch>
          </a:blipFill>
        </p:spPr>
        <p:txBody>
          <a:bodyPr/>
          <a:lstStyle/>
          <a:p>
            <a:endParaRPr lang="en-US"/>
          </a:p>
        </p:txBody>
      </p:sp>
      <p:sp>
        <p:nvSpPr>
          <p:cNvPr id="6" name="Freeform 6"/>
          <p:cNvSpPr/>
          <p:nvPr/>
        </p:nvSpPr>
        <p:spPr>
          <a:xfrm>
            <a:off x="3991486" y="1425416"/>
            <a:ext cx="5692576" cy="3795051"/>
          </a:xfrm>
          <a:custGeom>
            <a:avLst/>
            <a:gdLst/>
            <a:ahLst/>
            <a:cxnLst/>
            <a:rect l="l" t="t" r="r" b="b"/>
            <a:pathLst>
              <a:path w="5692576" h="3795051">
                <a:moveTo>
                  <a:pt x="0" y="0"/>
                </a:moveTo>
                <a:lnTo>
                  <a:pt x="5692576" y="0"/>
                </a:lnTo>
                <a:lnTo>
                  <a:pt x="5692576" y="3795050"/>
                </a:lnTo>
                <a:lnTo>
                  <a:pt x="0" y="3795050"/>
                </a:lnTo>
                <a:lnTo>
                  <a:pt x="0" y="0"/>
                </a:lnTo>
                <a:close/>
              </a:path>
            </a:pathLst>
          </a:custGeom>
          <a:blipFill>
            <a:blip r:embed="rId7"/>
            <a:stretch>
              <a:fillRect/>
            </a:stretch>
          </a:blipFill>
        </p:spPr>
        <p:txBody>
          <a:bodyPr/>
          <a:lstStyle/>
          <a:p>
            <a:endParaRPr lang="en-US"/>
          </a:p>
        </p:txBody>
      </p:sp>
      <p:sp>
        <p:nvSpPr>
          <p:cNvPr id="7" name="TextBox 7"/>
          <p:cNvSpPr txBox="1"/>
          <p:nvPr/>
        </p:nvSpPr>
        <p:spPr>
          <a:xfrm>
            <a:off x="3991486" y="109922"/>
            <a:ext cx="12848714" cy="985615"/>
          </a:xfrm>
          <a:prstGeom prst="rect">
            <a:avLst/>
          </a:prstGeom>
        </p:spPr>
        <p:txBody>
          <a:bodyPr wrap="square" lIns="0" tIns="0" rIns="0" bIns="0" rtlCol="0" anchor="t">
            <a:spAutoFit/>
          </a:bodyPr>
          <a:lstStyle/>
          <a:p>
            <a:pPr algn="ctr">
              <a:lnSpc>
                <a:spcPts val="8054"/>
              </a:lnSpc>
            </a:pPr>
            <a:r>
              <a:rPr lang="en-US" sz="5753" b="1" dirty="0">
                <a:solidFill>
                  <a:srgbClr val="FFFFFF"/>
                </a:solidFill>
                <a:latin typeface="Roboto Bold"/>
                <a:ea typeface="Roboto Bold"/>
                <a:cs typeface="Roboto Bold"/>
                <a:sym typeface="Roboto Bold"/>
              </a:rPr>
              <a:t>Men’s Equipping Conference</a:t>
            </a:r>
          </a:p>
        </p:txBody>
      </p:sp>
      <p:sp>
        <p:nvSpPr>
          <p:cNvPr id="8" name="TextBox 8"/>
          <p:cNvSpPr txBox="1"/>
          <p:nvPr/>
        </p:nvSpPr>
        <p:spPr>
          <a:xfrm>
            <a:off x="1028700" y="5596111"/>
            <a:ext cx="19467901" cy="3960698"/>
          </a:xfrm>
          <a:prstGeom prst="rect">
            <a:avLst/>
          </a:prstGeom>
        </p:spPr>
        <p:txBody>
          <a:bodyPr lIns="0" tIns="0" rIns="0" bIns="0" rtlCol="0" anchor="t">
            <a:spAutoFit/>
          </a:bodyPr>
          <a:lstStyle/>
          <a:p>
            <a:pPr algn="just">
              <a:lnSpc>
                <a:spcPts val="7999"/>
              </a:lnSpc>
            </a:pPr>
            <a:r>
              <a:rPr lang="en-US" sz="4443" b="1">
                <a:solidFill>
                  <a:srgbClr val="FFFFFF"/>
                </a:solidFill>
                <a:latin typeface="Roboto Bold"/>
                <a:ea typeface="Roboto Bold"/>
                <a:cs typeface="Roboto Bold"/>
                <a:sym typeface="Roboto Bold"/>
              </a:rPr>
              <a:t>WORSHIP with hundreds of men from all over the region!</a:t>
            </a:r>
          </a:p>
          <a:p>
            <a:pPr algn="just">
              <a:lnSpc>
                <a:spcPts val="7999"/>
              </a:lnSpc>
            </a:pPr>
            <a:r>
              <a:rPr lang="en-US" sz="4443" b="1">
                <a:solidFill>
                  <a:srgbClr val="FFFFFF"/>
                </a:solidFill>
                <a:latin typeface="Roboto Bold"/>
                <a:ea typeface="Roboto Bold"/>
                <a:cs typeface="Roboto Bold"/>
                <a:sym typeface="Roboto Bold"/>
              </a:rPr>
              <a:t>CHOOSE from 16 different equipping seminars</a:t>
            </a:r>
          </a:p>
          <a:p>
            <a:pPr algn="just">
              <a:lnSpc>
                <a:spcPts val="7999"/>
              </a:lnSpc>
            </a:pPr>
            <a:r>
              <a:rPr lang="en-US" sz="4443" b="1">
                <a:solidFill>
                  <a:srgbClr val="FFFFFF"/>
                </a:solidFill>
                <a:latin typeface="Roboto Bold"/>
                <a:ea typeface="Roboto Bold"/>
                <a:cs typeface="Roboto Bold"/>
                <a:sym typeface="Roboto Bold"/>
              </a:rPr>
              <a:t>VISIT with expert presenters and exhibitors</a:t>
            </a:r>
          </a:p>
          <a:p>
            <a:pPr algn="just">
              <a:lnSpc>
                <a:spcPts val="7999"/>
              </a:lnSpc>
            </a:pPr>
            <a:r>
              <a:rPr lang="en-US" sz="4443" b="1">
                <a:solidFill>
                  <a:srgbClr val="FFFFFF"/>
                </a:solidFill>
                <a:latin typeface="Roboto Bold"/>
                <a:ea typeface="Roboto Bold"/>
                <a:cs typeface="Roboto Bold"/>
                <a:sym typeface="Roboto Bold"/>
              </a:rPr>
              <a:t>EQUIP yourself with resources from local and national minitries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739877" y="278986"/>
            <a:ext cx="2380744" cy="2360042"/>
          </a:xfrm>
          <a:custGeom>
            <a:avLst/>
            <a:gdLst/>
            <a:ahLst/>
            <a:cxnLst/>
            <a:rect l="l" t="t" r="r" b="b"/>
            <a:pathLst>
              <a:path w="2380744" h="2360042">
                <a:moveTo>
                  <a:pt x="0" y="0"/>
                </a:moveTo>
                <a:lnTo>
                  <a:pt x="2380744" y="0"/>
                </a:lnTo>
                <a:lnTo>
                  <a:pt x="2380744" y="2360042"/>
                </a:lnTo>
                <a:lnTo>
                  <a:pt x="0" y="2360042"/>
                </a:lnTo>
                <a:lnTo>
                  <a:pt x="0" y="0"/>
                </a:lnTo>
                <a:close/>
              </a:path>
            </a:pathLst>
          </a:custGeom>
          <a:blipFill>
            <a:blip r:embed="rId3"/>
            <a:stretch>
              <a:fillRect t="-438" b="-438"/>
            </a:stretch>
          </a:blipFill>
        </p:spPr>
        <p:txBody>
          <a:bodyPr/>
          <a:lstStyle/>
          <a:p>
            <a:endParaRPr lang="en-US"/>
          </a:p>
        </p:txBody>
      </p:sp>
      <p:grpSp>
        <p:nvGrpSpPr>
          <p:cNvPr id="4" name="Group 4"/>
          <p:cNvGrpSpPr/>
          <p:nvPr/>
        </p:nvGrpSpPr>
        <p:grpSpPr>
          <a:xfrm>
            <a:off x="12736241" y="3385583"/>
            <a:ext cx="5166002" cy="5166002"/>
            <a:chOff x="0" y="0"/>
            <a:chExt cx="812800" cy="812800"/>
          </a:xfrm>
        </p:grpSpPr>
        <p:sp>
          <p:nvSpPr>
            <p:cNvPr id="5" name="Freeform 5"/>
            <p:cNvSpPr/>
            <p:nvPr/>
          </p:nvSpPr>
          <p:spPr>
            <a:xfrm>
              <a:off x="0" y="0"/>
              <a:ext cx="812800" cy="812800"/>
            </a:xfrm>
            <a:custGeom>
              <a:avLst/>
              <a:gdLst/>
              <a:ahLst/>
              <a:cxnLst/>
              <a:rect l="l" t="t" r="r" b="b"/>
              <a:pathLst>
                <a:path w="812800" h="812800">
                  <a:moveTo>
                    <a:pt x="34468" y="0"/>
                  </a:moveTo>
                  <a:lnTo>
                    <a:pt x="778332" y="0"/>
                  </a:lnTo>
                  <a:cubicBezTo>
                    <a:pt x="797368" y="0"/>
                    <a:pt x="812800" y="15432"/>
                    <a:pt x="812800" y="34468"/>
                  </a:cubicBezTo>
                  <a:lnTo>
                    <a:pt x="812800" y="778332"/>
                  </a:lnTo>
                  <a:cubicBezTo>
                    <a:pt x="812800" y="797368"/>
                    <a:pt x="797368" y="812800"/>
                    <a:pt x="778332" y="812800"/>
                  </a:cubicBezTo>
                  <a:lnTo>
                    <a:pt x="34468" y="812800"/>
                  </a:lnTo>
                  <a:cubicBezTo>
                    <a:pt x="15432" y="812800"/>
                    <a:pt x="0" y="797368"/>
                    <a:pt x="0" y="778332"/>
                  </a:cubicBezTo>
                  <a:lnTo>
                    <a:pt x="0" y="34468"/>
                  </a:lnTo>
                  <a:cubicBezTo>
                    <a:pt x="0" y="15432"/>
                    <a:pt x="15432" y="0"/>
                    <a:pt x="34468" y="0"/>
                  </a:cubicBezTo>
                  <a:close/>
                </a:path>
              </a:pathLst>
            </a:custGeom>
            <a:blipFill>
              <a:blip r:embed="rId4"/>
              <a:stretch>
                <a:fillRect/>
              </a:stretch>
            </a:blipFill>
          </p:spPr>
          <p:txBody>
            <a:bodyPr/>
            <a:lstStyle/>
            <a:p>
              <a:endParaRPr lang="en-US"/>
            </a:p>
          </p:txBody>
        </p:sp>
      </p:grpSp>
      <p:sp>
        <p:nvSpPr>
          <p:cNvPr id="6" name="TextBox 6"/>
          <p:cNvSpPr txBox="1"/>
          <p:nvPr/>
        </p:nvSpPr>
        <p:spPr>
          <a:xfrm>
            <a:off x="5791200" y="642431"/>
            <a:ext cx="8382000" cy="1214731"/>
          </a:xfrm>
          <a:prstGeom prst="rect">
            <a:avLst/>
          </a:prstGeom>
        </p:spPr>
        <p:txBody>
          <a:bodyPr wrap="square" lIns="0" tIns="0" rIns="0" bIns="0" rtlCol="0" anchor="t">
            <a:spAutoFit/>
          </a:bodyPr>
          <a:lstStyle/>
          <a:p>
            <a:pPr algn="ctr">
              <a:lnSpc>
                <a:spcPts val="9908"/>
              </a:lnSpc>
            </a:pPr>
            <a:r>
              <a:rPr lang="en-US" sz="7077" b="1" dirty="0">
                <a:solidFill>
                  <a:srgbClr val="FFFFFF"/>
                </a:solidFill>
                <a:latin typeface="Roboto Bold"/>
                <a:ea typeface="Roboto Bold"/>
                <a:cs typeface="Roboto Bold"/>
                <a:sym typeface="Roboto Bold"/>
              </a:rPr>
              <a:t>Keynote Speakers</a:t>
            </a:r>
          </a:p>
        </p:txBody>
      </p:sp>
      <p:sp>
        <p:nvSpPr>
          <p:cNvPr id="7" name="TextBox 7"/>
          <p:cNvSpPr txBox="1"/>
          <p:nvPr/>
        </p:nvSpPr>
        <p:spPr>
          <a:xfrm>
            <a:off x="487192" y="3042852"/>
            <a:ext cx="11751354" cy="6681594"/>
          </a:xfrm>
          <a:prstGeom prst="rect">
            <a:avLst/>
          </a:prstGeom>
        </p:spPr>
        <p:txBody>
          <a:bodyPr lIns="0" tIns="0" rIns="0" bIns="0" rtlCol="0" anchor="t">
            <a:spAutoFit/>
          </a:bodyPr>
          <a:lstStyle/>
          <a:p>
            <a:pPr algn="just">
              <a:lnSpc>
                <a:spcPts val="4842"/>
              </a:lnSpc>
            </a:pPr>
            <a:r>
              <a:rPr lang="en-US" sz="4002" b="1">
                <a:solidFill>
                  <a:srgbClr val="FFFFFF"/>
                </a:solidFill>
                <a:latin typeface="Roboto Bold"/>
                <a:ea typeface="Roboto Bold"/>
                <a:cs typeface="Roboto Bold"/>
                <a:sym typeface="Roboto Bold"/>
              </a:rPr>
              <a:t>Dr. Johnny Parker</a:t>
            </a:r>
            <a:r>
              <a:rPr lang="en-US" sz="4002">
                <a:solidFill>
                  <a:srgbClr val="FFFFFF"/>
                </a:solidFill>
                <a:latin typeface="Roboto"/>
                <a:ea typeface="Roboto"/>
                <a:cs typeface="Roboto"/>
                <a:sym typeface="Roboto"/>
              </a:rPr>
              <a:t> is a relationship architect who helps couples build marriages that flourish. He has been a national speaker for Family Life’s “Weekend to Remember” marriage conferences and chaplain of the Washington Redskins and Washington Mystics. Johnny and his wife have served as relationship coaches to the Pittsburgh Steelers players and their wives. They help professional athletes cultivate healthy lives and strong relationships.</a:t>
            </a:r>
          </a:p>
          <a:p>
            <a:pPr algn="just">
              <a:lnSpc>
                <a:spcPts val="4600"/>
              </a:lnSpc>
            </a:pPr>
            <a:endParaRPr lang="en-US" sz="4002">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739877" y="278986"/>
            <a:ext cx="2380744" cy="2360042"/>
          </a:xfrm>
          <a:custGeom>
            <a:avLst/>
            <a:gdLst/>
            <a:ahLst/>
            <a:cxnLst/>
            <a:rect l="l" t="t" r="r" b="b"/>
            <a:pathLst>
              <a:path w="2380744" h="2360042">
                <a:moveTo>
                  <a:pt x="0" y="0"/>
                </a:moveTo>
                <a:lnTo>
                  <a:pt x="2380744" y="0"/>
                </a:lnTo>
                <a:lnTo>
                  <a:pt x="2380744" y="2360042"/>
                </a:lnTo>
                <a:lnTo>
                  <a:pt x="0" y="2360042"/>
                </a:lnTo>
                <a:lnTo>
                  <a:pt x="0" y="0"/>
                </a:lnTo>
                <a:close/>
              </a:path>
            </a:pathLst>
          </a:custGeom>
          <a:blipFill>
            <a:blip r:embed="rId3"/>
            <a:stretch>
              <a:fillRect t="-438" b="-438"/>
            </a:stretch>
          </a:blipFill>
        </p:spPr>
        <p:txBody>
          <a:bodyPr/>
          <a:lstStyle/>
          <a:p>
            <a:endParaRPr lang="en-US"/>
          </a:p>
        </p:txBody>
      </p:sp>
      <p:grpSp>
        <p:nvGrpSpPr>
          <p:cNvPr id="4" name="Group 4"/>
          <p:cNvGrpSpPr/>
          <p:nvPr/>
        </p:nvGrpSpPr>
        <p:grpSpPr>
          <a:xfrm>
            <a:off x="12736241" y="3385583"/>
            <a:ext cx="5166002" cy="5166002"/>
            <a:chOff x="0" y="0"/>
            <a:chExt cx="812800" cy="812800"/>
          </a:xfrm>
        </p:grpSpPr>
        <p:sp>
          <p:nvSpPr>
            <p:cNvPr id="5" name="Freeform 5"/>
            <p:cNvSpPr/>
            <p:nvPr/>
          </p:nvSpPr>
          <p:spPr>
            <a:xfrm>
              <a:off x="0" y="0"/>
              <a:ext cx="812800" cy="812800"/>
            </a:xfrm>
            <a:custGeom>
              <a:avLst/>
              <a:gdLst/>
              <a:ahLst/>
              <a:cxnLst/>
              <a:rect l="l" t="t" r="r" b="b"/>
              <a:pathLst>
                <a:path w="812800" h="812800">
                  <a:moveTo>
                    <a:pt x="34468" y="0"/>
                  </a:moveTo>
                  <a:lnTo>
                    <a:pt x="778332" y="0"/>
                  </a:lnTo>
                  <a:cubicBezTo>
                    <a:pt x="797368" y="0"/>
                    <a:pt x="812800" y="15432"/>
                    <a:pt x="812800" y="34468"/>
                  </a:cubicBezTo>
                  <a:lnTo>
                    <a:pt x="812800" y="778332"/>
                  </a:lnTo>
                  <a:cubicBezTo>
                    <a:pt x="812800" y="797368"/>
                    <a:pt x="797368" y="812800"/>
                    <a:pt x="778332" y="812800"/>
                  </a:cubicBezTo>
                  <a:lnTo>
                    <a:pt x="34468" y="812800"/>
                  </a:lnTo>
                  <a:cubicBezTo>
                    <a:pt x="15432" y="812800"/>
                    <a:pt x="0" y="797368"/>
                    <a:pt x="0" y="778332"/>
                  </a:cubicBezTo>
                  <a:lnTo>
                    <a:pt x="0" y="34468"/>
                  </a:lnTo>
                  <a:cubicBezTo>
                    <a:pt x="0" y="15432"/>
                    <a:pt x="15432" y="0"/>
                    <a:pt x="34468" y="0"/>
                  </a:cubicBezTo>
                  <a:close/>
                </a:path>
              </a:pathLst>
            </a:custGeom>
            <a:blipFill>
              <a:blip r:embed="rId4"/>
              <a:stretch>
                <a:fillRect/>
              </a:stretch>
            </a:blipFill>
          </p:spPr>
          <p:txBody>
            <a:bodyPr/>
            <a:lstStyle/>
            <a:p>
              <a:endParaRPr lang="en-US"/>
            </a:p>
          </p:txBody>
        </p:sp>
      </p:grpSp>
      <p:sp>
        <p:nvSpPr>
          <p:cNvPr id="6" name="TextBox 6"/>
          <p:cNvSpPr txBox="1"/>
          <p:nvPr/>
        </p:nvSpPr>
        <p:spPr>
          <a:xfrm>
            <a:off x="5791200" y="642431"/>
            <a:ext cx="8839200" cy="1214731"/>
          </a:xfrm>
          <a:prstGeom prst="rect">
            <a:avLst/>
          </a:prstGeom>
        </p:spPr>
        <p:txBody>
          <a:bodyPr wrap="square" lIns="0" tIns="0" rIns="0" bIns="0" rtlCol="0" anchor="t">
            <a:spAutoFit/>
          </a:bodyPr>
          <a:lstStyle/>
          <a:p>
            <a:pPr algn="ctr">
              <a:lnSpc>
                <a:spcPts val="9908"/>
              </a:lnSpc>
            </a:pPr>
            <a:r>
              <a:rPr lang="en-US" sz="7077" b="1" dirty="0">
                <a:solidFill>
                  <a:srgbClr val="FFFFFF"/>
                </a:solidFill>
                <a:latin typeface="Roboto Bold"/>
                <a:ea typeface="Roboto Bold"/>
                <a:cs typeface="Roboto Bold"/>
                <a:sym typeface="Roboto Bold"/>
              </a:rPr>
              <a:t>Keynote Speakers</a:t>
            </a:r>
          </a:p>
        </p:txBody>
      </p:sp>
      <p:sp>
        <p:nvSpPr>
          <p:cNvPr id="7" name="TextBox 7"/>
          <p:cNvSpPr txBox="1"/>
          <p:nvPr/>
        </p:nvSpPr>
        <p:spPr>
          <a:xfrm>
            <a:off x="464247" y="3071863"/>
            <a:ext cx="11797244" cy="7215137"/>
          </a:xfrm>
          <a:prstGeom prst="rect">
            <a:avLst/>
          </a:prstGeom>
        </p:spPr>
        <p:txBody>
          <a:bodyPr lIns="0" tIns="0" rIns="0" bIns="0" rtlCol="0" anchor="t">
            <a:spAutoFit/>
          </a:bodyPr>
          <a:lstStyle/>
          <a:p>
            <a:pPr algn="just">
              <a:lnSpc>
                <a:spcPts val="4839"/>
              </a:lnSpc>
            </a:pPr>
            <a:r>
              <a:rPr lang="en-US" sz="3999" b="1">
                <a:solidFill>
                  <a:srgbClr val="FFFFFF"/>
                </a:solidFill>
                <a:latin typeface="Roboto Bold"/>
                <a:ea typeface="Roboto Bold"/>
                <a:cs typeface="Roboto Bold"/>
                <a:sym typeface="Roboto Bold"/>
              </a:rPr>
              <a:t>Don Davis</a:t>
            </a:r>
            <a:r>
              <a:rPr lang="en-US" sz="3999">
                <a:solidFill>
                  <a:srgbClr val="FFFFFF"/>
                </a:solidFill>
                <a:latin typeface="Roboto"/>
                <a:ea typeface="Roboto"/>
                <a:cs typeface="Roboto"/>
                <a:sym typeface="Roboto"/>
              </a:rPr>
              <a:t> is an 11 year NFL veteran and two-time Super Bowl champion who uses his experience to minister to athletes. After his retirement from the Patriots, he joined their team as a strength and conditioning coach and chaplain. He later followed the Lord’s calling to full time ministry.</a:t>
            </a:r>
          </a:p>
          <a:p>
            <a:pPr algn="just">
              <a:lnSpc>
                <a:spcPts val="4839"/>
              </a:lnSpc>
            </a:pPr>
            <a:r>
              <a:rPr lang="en-US" sz="3999">
                <a:solidFill>
                  <a:srgbClr val="FFFFFF"/>
                </a:solidFill>
                <a:latin typeface="Roboto"/>
                <a:ea typeface="Roboto"/>
                <a:cs typeface="Roboto"/>
                <a:sym typeface="Roboto"/>
              </a:rPr>
              <a:t>A devoted husband and loving father, his prayer is that through humility, honesty, transparency and authenticity, all will see God shining through him on a daily basis.</a:t>
            </a:r>
          </a:p>
          <a:p>
            <a:pPr algn="just">
              <a:lnSpc>
                <a:spcPts val="4547"/>
              </a:lnSpc>
            </a:pPr>
            <a:endParaRPr lang="en-US" sz="3999">
              <a:solidFill>
                <a:srgbClr val="FFFFFF"/>
              </a:solidFill>
              <a:latin typeface="Roboto"/>
              <a:ea typeface="Roboto"/>
              <a:cs typeface="Roboto"/>
              <a:sym typeface="Roboto"/>
            </a:endParaRPr>
          </a:p>
          <a:p>
            <a:pPr algn="just">
              <a:lnSpc>
                <a:spcPts val="4331"/>
              </a:lnSpc>
            </a:pPr>
            <a:endParaRPr lang="en-US" sz="3999">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457016" y="151409"/>
            <a:ext cx="4227183" cy="4190425"/>
          </a:xfrm>
          <a:custGeom>
            <a:avLst/>
            <a:gdLst/>
            <a:ahLst/>
            <a:cxnLst/>
            <a:rect l="l" t="t" r="r" b="b"/>
            <a:pathLst>
              <a:path w="4227183" h="4190425">
                <a:moveTo>
                  <a:pt x="0" y="0"/>
                </a:moveTo>
                <a:lnTo>
                  <a:pt x="4227183" y="0"/>
                </a:lnTo>
                <a:lnTo>
                  <a:pt x="4227183" y="4190425"/>
                </a:lnTo>
                <a:lnTo>
                  <a:pt x="0" y="4190425"/>
                </a:lnTo>
                <a:lnTo>
                  <a:pt x="0" y="0"/>
                </a:lnTo>
                <a:close/>
              </a:path>
            </a:pathLst>
          </a:custGeom>
          <a:blipFill>
            <a:blip r:embed="rId3"/>
            <a:stretch>
              <a:fillRect t="-438" b="-438"/>
            </a:stretch>
          </a:blipFill>
        </p:spPr>
        <p:txBody>
          <a:bodyPr/>
          <a:lstStyle/>
          <a:p>
            <a:endParaRPr lang="en-US"/>
          </a:p>
        </p:txBody>
      </p:sp>
      <p:grpSp>
        <p:nvGrpSpPr>
          <p:cNvPr id="4" name="Group 4"/>
          <p:cNvGrpSpPr/>
          <p:nvPr/>
        </p:nvGrpSpPr>
        <p:grpSpPr>
          <a:xfrm>
            <a:off x="14556526" y="5135975"/>
            <a:ext cx="2903125" cy="290312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US"/>
            </a:p>
          </p:txBody>
        </p:sp>
      </p:grpSp>
      <p:grpSp>
        <p:nvGrpSpPr>
          <p:cNvPr id="6" name="Group 6"/>
          <p:cNvGrpSpPr/>
          <p:nvPr/>
        </p:nvGrpSpPr>
        <p:grpSpPr>
          <a:xfrm>
            <a:off x="10336554" y="5295091"/>
            <a:ext cx="2895997" cy="289599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US"/>
            </a:p>
          </p:txBody>
        </p:sp>
      </p:grpSp>
      <p:sp>
        <p:nvSpPr>
          <p:cNvPr id="8" name="Freeform 8"/>
          <p:cNvSpPr/>
          <p:nvPr/>
        </p:nvSpPr>
        <p:spPr>
          <a:xfrm>
            <a:off x="7933392" y="1147958"/>
            <a:ext cx="4283339" cy="437257"/>
          </a:xfrm>
          <a:custGeom>
            <a:avLst/>
            <a:gdLst/>
            <a:ahLst/>
            <a:cxnLst/>
            <a:rect l="l" t="t" r="r" b="b"/>
            <a:pathLst>
              <a:path w="4283339" h="437257">
                <a:moveTo>
                  <a:pt x="0" y="0"/>
                </a:moveTo>
                <a:lnTo>
                  <a:pt x="4283339" y="0"/>
                </a:lnTo>
                <a:lnTo>
                  <a:pt x="4283339" y="437257"/>
                </a:lnTo>
                <a:lnTo>
                  <a:pt x="0" y="4372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4790563" y="65455"/>
            <a:ext cx="13040421" cy="1253419"/>
          </a:xfrm>
          <a:prstGeom prst="rect">
            <a:avLst/>
          </a:prstGeom>
        </p:spPr>
        <p:txBody>
          <a:bodyPr wrap="square" lIns="0" tIns="0" rIns="0" bIns="0" rtlCol="0" anchor="t">
            <a:spAutoFit/>
          </a:bodyPr>
          <a:lstStyle/>
          <a:p>
            <a:pPr algn="ctr">
              <a:lnSpc>
                <a:spcPts val="10266"/>
              </a:lnSpc>
            </a:pPr>
            <a:r>
              <a:rPr lang="en-US" sz="7333" b="1" dirty="0">
                <a:solidFill>
                  <a:srgbClr val="FFFFFF"/>
                </a:solidFill>
                <a:latin typeface="Roboto Bold"/>
                <a:ea typeface="Roboto Bold"/>
                <a:cs typeface="Roboto Bold"/>
                <a:sym typeface="Roboto Bold"/>
              </a:rPr>
              <a:t>Men’s Equipping Conference</a:t>
            </a:r>
          </a:p>
        </p:txBody>
      </p:sp>
      <p:sp>
        <p:nvSpPr>
          <p:cNvPr id="10" name="TextBox 10"/>
          <p:cNvSpPr txBox="1"/>
          <p:nvPr/>
        </p:nvSpPr>
        <p:spPr>
          <a:xfrm>
            <a:off x="6477000" y="1561666"/>
            <a:ext cx="9220199" cy="1027538"/>
          </a:xfrm>
          <a:prstGeom prst="rect">
            <a:avLst/>
          </a:prstGeom>
        </p:spPr>
        <p:txBody>
          <a:bodyPr wrap="square" lIns="0" tIns="0" rIns="0" bIns="0" rtlCol="0" anchor="t">
            <a:spAutoFit/>
          </a:bodyPr>
          <a:lstStyle/>
          <a:p>
            <a:pPr algn="ctr">
              <a:lnSpc>
                <a:spcPts val="8395"/>
              </a:lnSpc>
            </a:pPr>
            <a:r>
              <a:rPr lang="en-US" sz="5996" b="1" dirty="0">
                <a:solidFill>
                  <a:srgbClr val="FFFFFF"/>
                </a:solidFill>
                <a:latin typeface="Roboto Bold"/>
                <a:ea typeface="Roboto Bold"/>
                <a:cs typeface="Roboto Bold"/>
                <a:sym typeface="Roboto Bold"/>
              </a:rPr>
              <a:t>Saturday, October 26th</a:t>
            </a:r>
          </a:p>
        </p:txBody>
      </p:sp>
      <p:sp>
        <p:nvSpPr>
          <p:cNvPr id="11" name="TextBox 11"/>
          <p:cNvSpPr txBox="1"/>
          <p:nvPr/>
        </p:nvSpPr>
        <p:spPr>
          <a:xfrm>
            <a:off x="7374408" y="2899553"/>
            <a:ext cx="7063383" cy="1195500"/>
          </a:xfrm>
          <a:prstGeom prst="rect">
            <a:avLst/>
          </a:prstGeom>
        </p:spPr>
        <p:txBody>
          <a:bodyPr lIns="0" tIns="0" rIns="0" bIns="0" rtlCol="0" anchor="t">
            <a:spAutoFit/>
          </a:bodyPr>
          <a:lstStyle/>
          <a:p>
            <a:pPr algn="ctr">
              <a:lnSpc>
                <a:spcPts val="4958"/>
              </a:lnSpc>
            </a:pPr>
            <a:r>
              <a:rPr lang="en-US" sz="5833" b="1">
                <a:solidFill>
                  <a:srgbClr val="FFFFFF"/>
                </a:solidFill>
                <a:latin typeface="Roboto Bold"/>
                <a:ea typeface="Roboto Bold"/>
                <a:cs typeface="Roboto Bold"/>
                <a:sym typeface="Roboto Bold"/>
              </a:rPr>
              <a:t>Hope Church</a:t>
            </a:r>
          </a:p>
          <a:p>
            <a:pPr algn="ctr">
              <a:lnSpc>
                <a:spcPts val="5354"/>
              </a:lnSpc>
            </a:pPr>
            <a:r>
              <a:rPr lang="en-US" sz="3824" b="1">
                <a:solidFill>
                  <a:srgbClr val="FFFFFF"/>
                </a:solidFill>
                <a:latin typeface="Roboto Bold"/>
                <a:ea typeface="Roboto Bold"/>
                <a:cs typeface="Roboto Bold"/>
                <a:sym typeface="Roboto Bold"/>
              </a:rPr>
              <a:t>1301 Vintage Ln., Rochester, NY</a:t>
            </a:r>
          </a:p>
        </p:txBody>
      </p:sp>
      <p:sp>
        <p:nvSpPr>
          <p:cNvPr id="12" name="TextBox 12"/>
          <p:cNvSpPr txBox="1"/>
          <p:nvPr/>
        </p:nvSpPr>
        <p:spPr>
          <a:xfrm>
            <a:off x="15003913" y="7855966"/>
            <a:ext cx="2966323" cy="564134"/>
          </a:xfrm>
          <a:prstGeom prst="rect">
            <a:avLst/>
          </a:prstGeom>
        </p:spPr>
        <p:txBody>
          <a:bodyPr lIns="0" tIns="0" rIns="0" bIns="0" rtlCol="0" anchor="t">
            <a:spAutoFit/>
          </a:bodyPr>
          <a:lstStyle/>
          <a:p>
            <a:pPr algn="ctr">
              <a:lnSpc>
                <a:spcPts val="4605"/>
              </a:lnSpc>
            </a:pPr>
            <a:r>
              <a:rPr lang="en-US" sz="3289" b="1" dirty="0">
                <a:solidFill>
                  <a:srgbClr val="FFFFFF"/>
                </a:solidFill>
                <a:latin typeface="Canva Sans Bold"/>
                <a:ea typeface="Canva Sans Bold"/>
                <a:cs typeface="Canva Sans Bold"/>
                <a:sym typeface="Canva Sans Bold"/>
              </a:rPr>
              <a:t>Johnny Parker</a:t>
            </a:r>
          </a:p>
        </p:txBody>
      </p:sp>
      <p:sp>
        <p:nvSpPr>
          <p:cNvPr id="13" name="TextBox 13"/>
          <p:cNvSpPr txBox="1"/>
          <p:nvPr/>
        </p:nvSpPr>
        <p:spPr>
          <a:xfrm>
            <a:off x="11160229" y="8119819"/>
            <a:ext cx="2072323" cy="561102"/>
          </a:xfrm>
          <a:prstGeom prst="rect">
            <a:avLst/>
          </a:prstGeom>
        </p:spPr>
        <p:txBody>
          <a:bodyPr lIns="0" tIns="0" rIns="0" bIns="0" rtlCol="0" anchor="t">
            <a:spAutoFit/>
          </a:bodyPr>
          <a:lstStyle/>
          <a:p>
            <a:pPr algn="ctr">
              <a:lnSpc>
                <a:spcPts val="4612"/>
              </a:lnSpc>
            </a:pPr>
            <a:r>
              <a:rPr lang="en-US" sz="3294" b="1">
                <a:solidFill>
                  <a:srgbClr val="FFFFFF"/>
                </a:solidFill>
                <a:latin typeface="Canva Sans Bold"/>
                <a:ea typeface="Canva Sans Bold"/>
                <a:cs typeface="Canva Sans Bold"/>
                <a:sym typeface="Canva Sans Bold"/>
              </a:rPr>
              <a:t>Don Davis</a:t>
            </a:r>
          </a:p>
        </p:txBody>
      </p:sp>
      <p:grpSp>
        <p:nvGrpSpPr>
          <p:cNvPr id="14" name="Group 14"/>
          <p:cNvGrpSpPr/>
          <p:nvPr/>
        </p:nvGrpSpPr>
        <p:grpSpPr>
          <a:xfrm>
            <a:off x="5243183" y="4722834"/>
            <a:ext cx="2015115" cy="201511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txBody>
            <a:bodyPr/>
            <a:lstStyle/>
            <a:p>
              <a:endParaRPr lang="en-US"/>
            </a:p>
          </p:txBody>
        </p:sp>
      </p:grpSp>
      <p:sp>
        <p:nvSpPr>
          <p:cNvPr id="16" name="TextBox 16"/>
          <p:cNvSpPr txBox="1"/>
          <p:nvPr/>
        </p:nvSpPr>
        <p:spPr>
          <a:xfrm>
            <a:off x="6100028" y="6680799"/>
            <a:ext cx="2414374" cy="464142"/>
          </a:xfrm>
          <a:prstGeom prst="rect">
            <a:avLst/>
          </a:prstGeom>
        </p:spPr>
        <p:txBody>
          <a:bodyPr wrap="square" lIns="0" tIns="0" rIns="0" bIns="0" rtlCol="0" anchor="t">
            <a:spAutoFit/>
          </a:bodyPr>
          <a:lstStyle/>
          <a:p>
            <a:pPr algn="ctr">
              <a:lnSpc>
                <a:spcPts val="3796"/>
              </a:lnSpc>
            </a:pPr>
            <a:r>
              <a:rPr lang="en-US" sz="2711" b="1" dirty="0">
                <a:solidFill>
                  <a:srgbClr val="FFFFFF"/>
                </a:solidFill>
                <a:latin typeface="Canva Sans Bold"/>
                <a:ea typeface="Canva Sans Bold"/>
                <a:cs typeface="Canva Sans Bold"/>
                <a:sym typeface="Canva Sans Bold"/>
              </a:rPr>
              <a:t>Jim Ramos</a:t>
            </a:r>
          </a:p>
        </p:txBody>
      </p:sp>
      <p:grpSp>
        <p:nvGrpSpPr>
          <p:cNvPr id="17" name="Group 17"/>
          <p:cNvGrpSpPr/>
          <p:nvPr/>
        </p:nvGrpSpPr>
        <p:grpSpPr>
          <a:xfrm>
            <a:off x="2390551" y="4722834"/>
            <a:ext cx="2015115" cy="201511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t="-6075" b="-26774"/>
              </a:stretch>
            </a:blipFill>
          </p:spPr>
          <p:txBody>
            <a:bodyPr/>
            <a:lstStyle/>
            <a:p>
              <a:endParaRPr lang="en-US"/>
            </a:p>
          </p:txBody>
        </p:sp>
      </p:grpSp>
      <p:sp>
        <p:nvSpPr>
          <p:cNvPr id="19" name="TextBox 19"/>
          <p:cNvSpPr txBox="1"/>
          <p:nvPr/>
        </p:nvSpPr>
        <p:spPr>
          <a:xfrm>
            <a:off x="1430385" y="6605776"/>
            <a:ext cx="2414374" cy="464142"/>
          </a:xfrm>
          <a:prstGeom prst="rect">
            <a:avLst/>
          </a:prstGeom>
        </p:spPr>
        <p:txBody>
          <a:bodyPr lIns="0" tIns="0" rIns="0" bIns="0" rtlCol="0" anchor="t">
            <a:spAutoFit/>
          </a:bodyPr>
          <a:lstStyle/>
          <a:p>
            <a:pPr algn="ctr">
              <a:lnSpc>
                <a:spcPts val="3796"/>
              </a:lnSpc>
            </a:pPr>
            <a:r>
              <a:rPr lang="en-US" sz="2711" b="1" dirty="0">
                <a:solidFill>
                  <a:srgbClr val="FFFFFF"/>
                </a:solidFill>
                <a:latin typeface="Canva Sans Bold"/>
                <a:ea typeface="Canva Sans Bold"/>
                <a:cs typeface="Canva Sans Bold"/>
                <a:sym typeface="Canva Sans Bold"/>
              </a:rPr>
              <a:t>Tim Alexander</a:t>
            </a:r>
          </a:p>
        </p:txBody>
      </p:sp>
      <p:sp>
        <p:nvSpPr>
          <p:cNvPr id="20" name="TextBox 20"/>
          <p:cNvSpPr txBox="1"/>
          <p:nvPr/>
        </p:nvSpPr>
        <p:spPr>
          <a:xfrm>
            <a:off x="11391250" y="4497145"/>
            <a:ext cx="4763150" cy="666849"/>
          </a:xfrm>
          <a:prstGeom prst="rect">
            <a:avLst/>
          </a:prstGeom>
        </p:spPr>
        <p:txBody>
          <a:bodyPr wrap="square" lIns="0" tIns="0" rIns="0" bIns="0" rtlCol="0" anchor="t">
            <a:spAutoFit/>
          </a:bodyPr>
          <a:lstStyle/>
          <a:p>
            <a:pPr algn="ctr">
              <a:lnSpc>
                <a:spcPts val="5600"/>
              </a:lnSpc>
            </a:pPr>
            <a:r>
              <a:rPr lang="en-US" sz="4000" b="1" dirty="0">
                <a:solidFill>
                  <a:srgbClr val="FFFFFF"/>
                </a:solidFill>
                <a:latin typeface="Roboto Bold"/>
                <a:ea typeface="Roboto Bold"/>
                <a:cs typeface="Roboto Bold"/>
                <a:sym typeface="Roboto Bold"/>
              </a:rPr>
              <a:t>Keynote Speakers</a:t>
            </a:r>
          </a:p>
        </p:txBody>
      </p:sp>
      <p:sp>
        <p:nvSpPr>
          <p:cNvPr id="21" name="TextBox 21"/>
          <p:cNvSpPr txBox="1"/>
          <p:nvPr/>
        </p:nvSpPr>
        <p:spPr>
          <a:xfrm>
            <a:off x="457016" y="7282983"/>
            <a:ext cx="9368953" cy="1764714"/>
          </a:xfrm>
          <a:prstGeom prst="rect">
            <a:avLst/>
          </a:prstGeom>
        </p:spPr>
        <p:txBody>
          <a:bodyPr wrap="square" lIns="0" tIns="0" rIns="0" bIns="0" rtlCol="0" anchor="t">
            <a:spAutoFit/>
          </a:bodyPr>
          <a:lstStyle/>
          <a:p>
            <a:pPr algn="ctr">
              <a:lnSpc>
                <a:spcPts val="4680"/>
              </a:lnSpc>
            </a:pPr>
            <a:r>
              <a:rPr lang="en-US" sz="3343" b="1" dirty="0">
                <a:solidFill>
                  <a:srgbClr val="FFFFFF"/>
                </a:solidFill>
                <a:latin typeface="Roboto Bold"/>
                <a:ea typeface="Roboto Bold"/>
                <a:cs typeface="Roboto Bold"/>
                <a:sym typeface="Roboto Bold"/>
              </a:rPr>
              <a:t>16 Seminar Options,</a:t>
            </a:r>
          </a:p>
          <a:p>
            <a:pPr algn="ctr">
              <a:lnSpc>
                <a:spcPts val="4680"/>
              </a:lnSpc>
            </a:pPr>
            <a:r>
              <a:rPr lang="en-US" sz="3343" b="1" dirty="0">
                <a:solidFill>
                  <a:srgbClr val="FFFFFF"/>
                </a:solidFill>
                <a:latin typeface="Roboto Bold"/>
                <a:ea typeface="Roboto Bold"/>
                <a:cs typeface="Roboto Bold"/>
                <a:sym typeface="Roboto Bold"/>
              </a:rPr>
              <a:t>Resources from Dozens of Ministries,</a:t>
            </a:r>
          </a:p>
          <a:p>
            <a:pPr algn="ctr">
              <a:lnSpc>
                <a:spcPts val="4680"/>
              </a:lnSpc>
            </a:pPr>
            <a:r>
              <a:rPr lang="en-US" sz="3343" b="1" dirty="0">
                <a:solidFill>
                  <a:srgbClr val="FFFFFF"/>
                </a:solidFill>
                <a:latin typeface="Roboto Bold"/>
                <a:ea typeface="Roboto Bold"/>
                <a:cs typeface="Roboto Bold"/>
                <a:sym typeface="Roboto Bold"/>
              </a:rPr>
              <a:t>&amp; Hundreds of Men with One Mission!</a:t>
            </a:r>
          </a:p>
        </p:txBody>
      </p:sp>
      <p:sp>
        <p:nvSpPr>
          <p:cNvPr id="22" name="TextBox 22"/>
          <p:cNvSpPr txBox="1"/>
          <p:nvPr/>
        </p:nvSpPr>
        <p:spPr>
          <a:xfrm>
            <a:off x="2390551" y="9247803"/>
            <a:ext cx="14373449" cy="737381"/>
          </a:xfrm>
          <a:prstGeom prst="rect">
            <a:avLst/>
          </a:prstGeom>
          <a:noFill/>
          <a:effectLst/>
        </p:spPr>
        <p:txBody>
          <a:bodyPr wrap="square" lIns="0" tIns="0" rIns="0" bIns="0" rtlCol="0" anchor="t">
            <a:spAutoFit/>
          </a:bodyPr>
          <a:lstStyle/>
          <a:p>
            <a:pPr algn="ctr">
              <a:lnSpc>
                <a:spcPts val="6159"/>
              </a:lnSpc>
            </a:pPr>
            <a:r>
              <a:rPr lang="en-US" sz="4399" b="1" dirty="0">
                <a:solidFill>
                  <a:srgbClr val="FDCD3F"/>
                </a:solidFill>
                <a:latin typeface="Roboto Bold"/>
                <a:ea typeface="Roboto Bold"/>
                <a:cs typeface="Roboto Bold"/>
                <a:sym typeface="Roboto Bold"/>
              </a:rPr>
              <a:t>REGISTER WITH THE MEN OF THIS CHURCH FOR $52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739877" y="278986"/>
            <a:ext cx="2380744" cy="2360042"/>
          </a:xfrm>
          <a:custGeom>
            <a:avLst/>
            <a:gdLst/>
            <a:ahLst/>
            <a:cxnLst/>
            <a:rect l="l" t="t" r="r" b="b"/>
            <a:pathLst>
              <a:path w="2380744" h="2360042">
                <a:moveTo>
                  <a:pt x="0" y="0"/>
                </a:moveTo>
                <a:lnTo>
                  <a:pt x="2380744" y="0"/>
                </a:lnTo>
                <a:lnTo>
                  <a:pt x="2380744" y="2360042"/>
                </a:lnTo>
                <a:lnTo>
                  <a:pt x="0" y="2360042"/>
                </a:lnTo>
                <a:lnTo>
                  <a:pt x="0" y="0"/>
                </a:lnTo>
                <a:close/>
              </a:path>
            </a:pathLst>
          </a:custGeom>
          <a:blipFill>
            <a:blip r:embed="rId3"/>
            <a:stretch>
              <a:fillRect t="-438" b="-438"/>
            </a:stretch>
          </a:blipFill>
        </p:spPr>
        <p:txBody>
          <a:bodyPr/>
          <a:lstStyle/>
          <a:p>
            <a:endParaRPr lang="en-US"/>
          </a:p>
        </p:txBody>
      </p:sp>
      <p:sp>
        <p:nvSpPr>
          <p:cNvPr id="4" name="TextBox 4"/>
          <p:cNvSpPr txBox="1"/>
          <p:nvPr/>
        </p:nvSpPr>
        <p:spPr>
          <a:xfrm>
            <a:off x="6096000" y="642431"/>
            <a:ext cx="8534400" cy="1214731"/>
          </a:xfrm>
          <a:prstGeom prst="rect">
            <a:avLst/>
          </a:prstGeom>
        </p:spPr>
        <p:txBody>
          <a:bodyPr wrap="square" lIns="0" tIns="0" rIns="0" bIns="0" rtlCol="0" anchor="t">
            <a:spAutoFit/>
          </a:bodyPr>
          <a:lstStyle/>
          <a:p>
            <a:pPr algn="ctr">
              <a:lnSpc>
                <a:spcPts val="9908"/>
              </a:lnSpc>
            </a:pPr>
            <a:r>
              <a:rPr lang="en-US" sz="7077" b="1" dirty="0">
                <a:solidFill>
                  <a:srgbClr val="FFFFFF"/>
                </a:solidFill>
                <a:latin typeface="Roboto Bold"/>
                <a:ea typeface="Roboto Bold"/>
                <a:cs typeface="Roboto Bold"/>
                <a:sym typeface="Roboto Bold"/>
              </a:rPr>
              <a:t>Morning Seminars</a:t>
            </a:r>
          </a:p>
        </p:txBody>
      </p:sp>
      <p:sp>
        <p:nvSpPr>
          <p:cNvPr id="5" name="TextBox 5"/>
          <p:cNvSpPr txBox="1"/>
          <p:nvPr/>
        </p:nvSpPr>
        <p:spPr>
          <a:xfrm>
            <a:off x="1245047" y="2982338"/>
            <a:ext cx="18961504" cy="7929205"/>
          </a:xfrm>
          <a:prstGeom prst="rect">
            <a:avLst/>
          </a:prstGeom>
        </p:spPr>
        <p:txBody>
          <a:bodyPr lIns="0" tIns="0" rIns="0" bIns="0" rtlCol="0" anchor="t">
            <a:spAutoFit/>
          </a:bodyPr>
          <a:lstStyle/>
          <a:p>
            <a:pPr algn="just">
              <a:lnSpc>
                <a:spcPts val="5148"/>
              </a:lnSpc>
            </a:pPr>
            <a:r>
              <a:rPr lang="en-US" sz="4255" b="1" dirty="0">
                <a:solidFill>
                  <a:srgbClr val="FFFFFF"/>
                </a:solidFill>
                <a:latin typeface="Roboto Bold"/>
                <a:ea typeface="Roboto Bold"/>
                <a:cs typeface="Roboto Bold"/>
                <a:sym typeface="Roboto Bold"/>
              </a:rPr>
              <a:t>1. Are You Stuck in a Rut in the Battle for Purity?</a:t>
            </a:r>
          </a:p>
          <a:p>
            <a:pPr algn="just">
              <a:lnSpc>
                <a:spcPts val="3861"/>
              </a:lnSpc>
            </a:pPr>
            <a:r>
              <a:rPr lang="en-US" sz="3191" dirty="0">
                <a:solidFill>
                  <a:srgbClr val="FFFFFF"/>
                </a:solidFill>
                <a:latin typeface="Roboto"/>
                <a:ea typeface="Roboto"/>
                <a:cs typeface="Roboto"/>
                <a:sym typeface="Roboto"/>
              </a:rPr>
              <a:t>      Rob Stoddard, Church Outreach Specialist, Covenant Eyes, Mt. Pleasant, MI</a:t>
            </a:r>
          </a:p>
          <a:p>
            <a:pPr algn="just">
              <a:lnSpc>
                <a:spcPts val="3268"/>
              </a:lnSpc>
            </a:pPr>
            <a:endParaRPr lang="en-US" sz="3191" dirty="0">
              <a:solidFill>
                <a:srgbClr val="FFFFFF"/>
              </a:solidFill>
              <a:latin typeface="Roboto"/>
              <a:ea typeface="Roboto"/>
              <a:cs typeface="Roboto"/>
              <a:sym typeface="Roboto"/>
            </a:endParaRPr>
          </a:p>
          <a:p>
            <a:pPr algn="just">
              <a:lnSpc>
                <a:spcPts val="5148"/>
              </a:lnSpc>
            </a:pPr>
            <a:r>
              <a:rPr lang="en-US" sz="4255" b="1" dirty="0">
                <a:solidFill>
                  <a:srgbClr val="FFFFFF"/>
                </a:solidFill>
                <a:latin typeface="Roboto Bold"/>
                <a:ea typeface="Roboto Bold"/>
                <a:cs typeface="Roboto Bold"/>
                <a:sym typeface="Roboto Bold"/>
              </a:rPr>
              <a:t>2. Fathers as Priests</a:t>
            </a:r>
          </a:p>
          <a:p>
            <a:pPr algn="just">
              <a:lnSpc>
                <a:spcPts val="3861"/>
              </a:lnSpc>
            </a:pPr>
            <a:r>
              <a:rPr lang="en-US" sz="3191" b="1" dirty="0">
                <a:solidFill>
                  <a:srgbClr val="FFFFFF"/>
                </a:solidFill>
                <a:latin typeface="Roboto Bold"/>
                <a:ea typeface="Roboto Bold"/>
                <a:cs typeface="Roboto Bold"/>
                <a:sym typeface="Roboto Bold"/>
              </a:rPr>
              <a:t>      </a:t>
            </a:r>
            <a:r>
              <a:rPr lang="en-US" sz="3191" dirty="0">
                <a:solidFill>
                  <a:srgbClr val="FFFFFF"/>
                </a:solidFill>
                <a:latin typeface="Roboto"/>
                <a:ea typeface="Roboto"/>
                <a:cs typeface="Roboto"/>
                <a:sym typeface="Roboto"/>
              </a:rPr>
              <a:t>Steve </a:t>
            </a:r>
            <a:r>
              <a:rPr lang="en-US" sz="3191" dirty="0" err="1">
                <a:solidFill>
                  <a:srgbClr val="FFFFFF"/>
                </a:solidFill>
                <a:latin typeface="Roboto"/>
                <a:ea typeface="Roboto"/>
                <a:cs typeface="Roboto"/>
                <a:sym typeface="Roboto"/>
              </a:rPr>
              <a:t>Demme</a:t>
            </a:r>
            <a:r>
              <a:rPr lang="en-US" sz="3191" dirty="0">
                <a:solidFill>
                  <a:srgbClr val="FFFFFF"/>
                </a:solidFill>
                <a:latin typeface="Roboto"/>
                <a:ea typeface="Roboto"/>
                <a:cs typeface="Roboto"/>
                <a:sym typeface="Roboto"/>
              </a:rPr>
              <a:t>, Founder, Building Faith and Family, Lititz, PA</a:t>
            </a:r>
          </a:p>
          <a:p>
            <a:pPr algn="just">
              <a:lnSpc>
                <a:spcPts val="3268"/>
              </a:lnSpc>
            </a:pPr>
            <a:endParaRPr lang="en-US" sz="3191" dirty="0">
              <a:solidFill>
                <a:srgbClr val="FFFFFF"/>
              </a:solidFill>
              <a:latin typeface="Roboto"/>
              <a:ea typeface="Roboto"/>
              <a:cs typeface="Roboto"/>
              <a:sym typeface="Roboto"/>
            </a:endParaRPr>
          </a:p>
          <a:p>
            <a:pPr algn="just">
              <a:lnSpc>
                <a:spcPts val="5148"/>
              </a:lnSpc>
            </a:pPr>
            <a:r>
              <a:rPr lang="en-US" sz="4255" b="1" dirty="0">
                <a:solidFill>
                  <a:srgbClr val="FFFFFF"/>
                </a:solidFill>
                <a:latin typeface="Roboto Bold"/>
                <a:ea typeface="Roboto Bold"/>
                <a:cs typeface="Roboto Bold"/>
                <a:sym typeface="Roboto Bold"/>
              </a:rPr>
              <a:t>3. Intentional Christian Grandfathers</a:t>
            </a:r>
          </a:p>
          <a:p>
            <a:pPr algn="just">
              <a:lnSpc>
                <a:spcPts val="3861"/>
              </a:lnSpc>
            </a:pPr>
            <a:r>
              <a:rPr lang="en-US" sz="3191" b="1" dirty="0">
                <a:solidFill>
                  <a:srgbClr val="FFFFFF"/>
                </a:solidFill>
                <a:latin typeface="Roboto Bold"/>
                <a:ea typeface="Roboto Bold"/>
                <a:cs typeface="Roboto Bold"/>
                <a:sym typeface="Roboto Bold"/>
              </a:rPr>
              <a:t>      </a:t>
            </a:r>
            <a:r>
              <a:rPr lang="en-US" sz="3191" dirty="0">
                <a:solidFill>
                  <a:srgbClr val="FFFFFF"/>
                </a:solidFill>
                <a:latin typeface="Roboto"/>
                <a:ea typeface="Roboto"/>
                <a:cs typeface="Roboto"/>
                <a:sym typeface="Roboto"/>
              </a:rPr>
              <a:t>George </a:t>
            </a:r>
            <a:r>
              <a:rPr lang="en-US" sz="3191" dirty="0" err="1">
                <a:solidFill>
                  <a:srgbClr val="FFFFFF"/>
                </a:solidFill>
                <a:latin typeface="Roboto"/>
                <a:ea typeface="Roboto"/>
                <a:cs typeface="Roboto"/>
                <a:sym typeface="Roboto"/>
              </a:rPr>
              <a:t>Posthumus</a:t>
            </a:r>
            <a:r>
              <a:rPr lang="en-US" sz="3191" dirty="0">
                <a:solidFill>
                  <a:srgbClr val="FFFFFF"/>
                </a:solidFill>
                <a:latin typeface="Roboto"/>
                <a:ea typeface="Roboto"/>
                <a:cs typeface="Roboto"/>
                <a:sym typeface="Roboto"/>
              </a:rPr>
              <a:t>, Associate Director, Legacy Coalition, Dallas, TX</a:t>
            </a:r>
          </a:p>
          <a:p>
            <a:pPr algn="just">
              <a:lnSpc>
                <a:spcPts val="3861"/>
              </a:lnSpc>
            </a:pPr>
            <a:r>
              <a:rPr lang="en-US" sz="3191" dirty="0">
                <a:solidFill>
                  <a:srgbClr val="FFFFFF"/>
                </a:solidFill>
                <a:latin typeface="Roboto"/>
                <a:ea typeface="Roboto"/>
                <a:cs typeface="Roboto"/>
                <a:sym typeface="Roboto"/>
              </a:rPr>
              <a:t>      *For Seasoned Men (ages 55+)</a:t>
            </a:r>
          </a:p>
          <a:p>
            <a:pPr algn="just">
              <a:lnSpc>
                <a:spcPts val="3268"/>
              </a:lnSpc>
            </a:pPr>
            <a:endParaRPr lang="en-US" sz="3191" dirty="0">
              <a:solidFill>
                <a:srgbClr val="FFFFFF"/>
              </a:solidFill>
              <a:latin typeface="Roboto"/>
              <a:ea typeface="Roboto"/>
              <a:cs typeface="Roboto"/>
              <a:sym typeface="Roboto"/>
            </a:endParaRPr>
          </a:p>
          <a:p>
            <a:pPr algn="just">
              <a:lnSpc>
                <a:spcPts val="5148"/>
              </a:lnSpc>
            </a:pPr>
            <a:r>
              <a:rPr lang="en-US" sz="4255" b="1" dirty="0">
                <a:solidFill>
                  <a:srgbClr val="FFFFFF"/>
                </a:solidFill>
                <a:latin typeface="Roboto Bold"/>
                <a:ea typeface="Roboto Bold"/>
                <a:cs typeface="Roboto Bold"/>
                <a:sym typeface="Roboto Bold"/>
              </a:rPr>
              <a:t>4. Don’t Trade Future Blessings for Temporary Pleasures</a:t>
            </a:r>
          </a:p>
          <a:p>
            <a:pPr algn="just">
              <a:lnSpc>
                <a:spcPts val="3861"/>
              </a:lnSpc>
            </a:pPr>
            <a:r>
              <a:rPr lang="en-US" sz="3191" b="1" dirty="0">
                <a:solidFill>
                  <a:srgbClr val="FFFFFF"/>
                </a:solidFill>
                <a:latin typeface="Roboto Bold"/>
                <a:ea typeface="Roboto Bold"/>
                <a:cs typeface="Roboto Bold"/>
                <a:sym typeface="Roboto Bold"/>
              </a:rPr>
              <a:t>      </a:t>
            </a:r>
            <a:r>
              <a:rPr lang="en-US" sz="3191" dirty="0">
                <a:solidFill>
                  <a:srgbClr val="FFFFFF"/>
                </a:solidFill>
                <a:latin typeface="Roboto"/>
                <a:ea typeface="Roboto"/>
                <a:cs typeface="Roboto"/>
                <a:sym typeface="Roboto"/>
              </a:rPr>
              <a:t>Don Davis, Reverend, Pro Athletes Outreach, Bradenton, FL</a:t>
            </a:r>
          </a:p>
          <a:p>
            <a:pPr algn="just">
              <a:lnSpc>
                <a:spcPts val="3861"/>
              </a:lnSpc>
            </a:pPr>
            <a:r>
              <a:rPr lang="en-US" sz="3191" dirty="0">
                <a:solidFill>
                  <a:srgbClr val="FFFFFF"/>
                </a:solidFill>
                <a:latin typeface="Roboto"/>
                <a:ea typeface="Roboto"/>
                <a:cs typeface="Roboto"/>
                <a:sym typeface="Roboto"/>
              </a:rPr>
              <a:t>      *For Emerging &amp; Pioneering Men (ages 13-29)</a:t>
            </a:r>
          </a:p>
          <a:p>
            <a:pPr algn="just">
              <a:lnSpc>
                <a:spcPts val="4838"/>
              </a:lnSpc>
            </a:pPr>
            <a:endParaRPr lang="en-US" sz="3191" dirty="0">
              <a:solidFill>
                <a:srgbClr val="FFFFFF"/>
              </a:solidFill>
              <a:latin typeface="Roboto"/>
              <a:ea typeface="Roboto"/>
              <a:cs typeface="Roboto"/>
              <a:sym typeface="Roboto"/>
            </a:endParaRPr>
          </a:p>
          <a:p>
            <a:pPr algn="just">
              <a:lnSpc>
                <a:spcPts val="4608"/>
              </a:lnSpc>
            </a:pPr>
            <a:endParaRPr lang="en-US" sz="3191" dirty="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739877" y="278986"/>
            <a:ext cx="2380744" cy="2360042"/>
          </a:xfrm>
          <a:custGeom>
            <a:avLst/>
            <a:gdLst/>
            <a:ahLst/>
            <a:cxnLst/>
            <a:rect l="l" t="t" r="r" b="b"/>
            <a:pathLst>
              <a:path w="2380744" h="2360042">
                <a:moveTo>
                  <a:pt x="0" y="0"/>
                </a:moveTo>
                <a:lnTo>
                  <a:pt x="2380744" y="0"/>
                </a:lnTo>
                <a:lnTo>
                  <a:pt x="2380744" y="2360042"/>
                </a:lnTo>
                <a:lnTo>
                  <a:pt x="0" y="2360042"/>
                </a:lnTo>
                <a:lnTo>
                  <a:pt x="0" y="0"/>
                </a:lnTo>
                <a:close/>
              </a:path>
            </a:pathLst>
          </a:custGeom>
          <a:blipFill>
            <a:blip r:embed="rId3"/>
            <a:stretch>
              <a:fillRect t="-438" b="-438"/>
            </a:stretch>
          </a:blipFill>
        </p:spPr>
        <p:txBody>
          <a:bodyPr/>
          <a:lstStyle/>
          <a:p>
            <a:endParaRPr lang="en-US"/>
          </a:p>
        </p:txBody>
      </p:sp>
      <p:sp>
        <p:nvSpPr>
          <p:cNvPr id="4" name="TextBox 4"/>
          <p:cNvSpPr txBox="1"/>
          <p:nvPr/>
        </p:nvSpPr>
        <p:spPr>
          <a:xfrm>
            <a:off x="6096000" y="642431"/>
            <a:ext cx="8534400" cy="1214731"/>
          </a:xfrm>
          <a:prstGeom prst="rect">
            <a:avLst/>
          </a:prstGeom>
        </p:spPr>
        <p:txBody>
          <a:bodyPr wrap="square" lIns="0" tIns="0" rIns="0" bIns="0" rtlCol="0" anchor="t">
            <a:spAutoFit/>
          </a:bodyPr>
          <a:lstStyle/>
          <a:p>
            <a:pPr algn="ctr">
              <a:lnSpc>
                <a:spcPts val="9908"/>
              </a:lnSpc>
            </a:pPr>
            <a:r>
              <a:rPr lang="en-US" sz="7077" b="1" dirty="0">
                <a:solidFill>
                  <a:srgbClr val="FFFFFF"/>
                </a:solidFill>
                <a:latin typeface="Roboto Bold"/>
                <a:ea typeface="Roboto Bold"/>
                <a:cs typeface="Roboto Bold"/>
                <a:sym typeface="Roboto Bold"/>
              </a:rPr>
              <a:t>Morning Seminars</a:t>
            </a:r>
          </a:p>
        </p:txBody>
      </p:sp>
      <p:sp>
        <p:nvSpPr>
          <p:cNvPr id="5" name="TextBox 5"/>
          <p:cNvSpPr txBox="1"/>
          <p:nvPr/>
        </p:nvSpPr>
        <p:spPr>
          <a:xfrm>
            <a:off x="1245047" y="2972813"/>
            <a:ext cx="18961504" cy="6892656"/>
          </a:xfrm>
          <a:prstGeom prst="rect">
            <a:avLst/>
          </a:prstGeom>
        </p:spPr>
        <p:txBody>
          <a:bodyPr lIns="0" tIns="0" rIns="0" bIns="0" rtlCol="0" anchor="t">
            <a:spAutoFit/>
          </a:bodyPr>
          <a:lstStyle/>
          <a:p>
            <a:pPr algn="just">
              <a:lnSpc>
                <a:spcPts val="4906"/>
              </a:lnSpc>
            </a:pPr>
            <a:r>
              <a:rPr lang="en-US" sz="4055" b="1" dirty="0">
                <a:solidFill>
                  <a:srgbClr val="FFFFFF"/>
                </a:solidFill>
                <a:latin typeface="Roboto Bold"/>
                <a:ea typeface="Roboto Bold"/>
                <a:cs typeface="Roboto Bold"/>
                <a:sym typeface="Roboto Bold"/>
              </a:rPr>
              <a:t>5. Leading Men – Are They Different?</a:t>
            </a:r>
          </a:p>
          <a:p>
            <a:pPr algn="just">
              <a:lnSpc>
                <a:spcPts val="3740"/>
              </a:lnSpc>
            </a:pPr>
            <a:r>
              <a:rPr lang="en-US" sz="3091" dirty="0">
                <a:solidFill>
                  <a:srgbClr val="FFFFFF"/>
                </a:solidFill>
                <a:latin typeface="Roboto"/>
                <a:ea typeface="Roboto"/>
                <a:cs typeface="Roboto"/>
                <a:sym typeface="Roboto"/>
              </a:rPr>
              <a:t>      Wendell Morton, Executive Director, Men’s Ministry Catalyst, Littleton, CO</a:t>
            </a:r>
          </a:p>
          <a:p>
            <a:pPr algn="just">
              <a:lnSpc>
                <a:spcPts val="3268"/>
              </a:lnSpc>
            </a:pPr>
            <a:endParaRPr lang="en-US" sz="3091" dirty="0">
              <a:solidFill>
                <a:srgbClr val="FFFFFF"/>
              </a:solidFill>
              <a:latin typeface="Roboto"/>
              <a:ea typeface="Roboto"/>
              <a:cs typeface="Roboto"/>
              <a:sym typeface="Roboto"/>
            </a:endParaRPr>
          </a:p>
          <a:p>
            <a:pPr algn="just">
              <a:lnSpc>
                <a:spcPts val="4906"/>
              </a:lnSpc>
            </a:pPr>
            <a:r>
              <a:rPr lang="en-US" sz="4055" b="1" dirty="0">
                <a:solidFill>
                  <a:srgbClr val="FFFFFF"/>
                </a:solidFill>
                <a:latin typeface="Roboto Bold"/>
                <a:ea typeface="Roboto Bold"/>
                <a:cs typeface="Roboto Bold"/>
                <a:sym typeface="Roboto Bold"/>
              </a:rPr>
              <a:t>6. Digital Cocaine: A Journey Toward </a:t>
            </a:r>
            <a:r>
              <a:rPr lang="en-US" sz="4055" b="1" dirty="0" err="1">
                <a:solidFill>
                  <a:srgbClr val="FFFFFF"/>
                </a:solidFill>
                <a:latin typeface="Roboto Bold"/>
                <a:ea typeface="Roboto Bold"/>
                <a:cs typeface="Roboto Bold"/>
                <a:sym typeface="Roboto Bold"/>
              </a:rPr>
              <a:t>iBalance</a:t>
            </a:r>
            <a:endParaRPr lang="en-US" sz="4055" b="1" dirty="0">
              <a:solidFill>
                <a:srgbClr val="FFFFFF"/>
              </a:solidFill>
              <a:latin typeface="Roboto Bold"/>
              <a:ea typeface="Roboto Bold"/>
              <a:cs typeface="Roboto Bold"/>
              <a:sym typeface="Roboto Bold"/>
            </a:endParaRPr>
          </a:p>
          <a:p>
            <a:pPr algn="just">
              <a:lnSpc>
                <a:spcPts val="3740"/>
              </a:lnSpc>
            </a:pPr>
            <a:r>
              <a:rPr lang="en-US" sz="3091" dirty="0">
                <a:solidFill>
                  <a:srgbClr val="FFFFFF"/>
                </a:solidFill>
                <a:latin typeface="Roboto"/>
                <a:ea typeface="Roboto"/>
                <a:cs typeface="Roboto"/>
                <a:sym typeface="Roboto"/>
              </a:rPr>
              <a:t>      Brad Huddleston, Leader, Brad Huddleston Ministries, Stuarts Draft, VA</a:t>
            </a:r>
          </a:p>
          <a:p>
            <a:pPr algn="just">
              <a:lnSpc>
                <a:spcPts val="3268"/>
              </a:lnSpc>
            </a:pPr>
            <a:endParaRPr lang="en-US" sz="3091" dirty="0">
              <a:solidFill>
                <a:srgbClr val="FFFFFF"/>
              </a:solidFill>
              <a:latin typeface="Roboto"/>
              <a:ea typeface="Roboto"/>
              <a:cs typeface="Roboto"/>
              <a:sym typeface="Roboto"/>
            </a:endParaRPr>
          </a:p>
          <a:p>
            <a:pPr algn="just">
              <a:lnSpc>
                <a:spcPts val="4906"/>
              </a:lnSpc>
            </a:pPr>
            <a:r>
              <a:rPr lang="en-US" sz="4055" b="1" dirty="0">
                <a:solidFill>
                  <a:srgbClr val="FFFFFF"/>
                </a:solidFill>
                <a:latin typeface="Roboto Bold"/>
                <a:ea typeface="Roboto Bold"/>
                <a:cs typeface="Roboto Bold"/>
                <a:sym typeface="Roboto Bold"/>
              </a:rPr>
              <a:t>7. Strong Men Dangerous Times</a:t>
            </a:r>
          </a:p>
          <a:p>
            <a:pPr algn="just">
              <a:lnSpc>
                <a:spcPts val="3740"/>
              </a:lnSpc>
            </a:pPr>
            <a:r>
              <a:rPr lang="en-US" sz="3091" dirty="0">
                <a:solidFill>
                  <a:srgbClr val="FFFFFF"/>
                </a:solidFill>
                <a:latin typeface="Roboto"/>
                <a:ea typeface="Roboto"/>
                <a:cs typeface="Roboto"/>
                <a:sym typeface="Roboto"/>
              </a:rPr>
              <a:t>      Jim Ramos, President &amp; Founder, Men in the Arena, McMinnville, OR</a:t>
            </a:r>
          </a:p>
          <a:p>
            <a:pPr algn="just">
              <a:lnSpc>
                <a:spcPts val="3268"/>
              </a:lnSpc>
            </a:pPr>
            <a:endParaRPr lang="en-US" sz="3091" dirty="0">
              <a:solidFill>
                <a:srgbClr val="FFFFFF"/>
              </a:solidFill>
              <a:latin typeface="Roboto"/>
              <a:ea typeface="Roboto"/>
              <a:cs typeface="Roboto"/>
              <a:sym typeface="Roboto"/>
            </a:endParaRPr>
          </a:p>
          <a:p>
            <a:pPr algn="just">
              <a:lnSpc>
                <a:spcPts val="5148"/>
              </a:lnSpc>
            </a:pPr>
            <a:r>
              <a:rPr lang="en-US" sz="4060" b="1" dirty="0">
                <a:solidFill>
                  <a:srgbClr val="FFFFFF"/>
                </a:solidFill>
                <a:latin typeface="Roboto Bold"/>
                <a:ea typeface="Roboto Bold"/>
                <a:cs typeface="Roboto Bold"/>
                <a:sym typeface="Roboto Bold"/>
              </a:rPr>
              <a:t>8. TBA</a:t>
            </a:r>
          </a:p>
          <a:p>
            <a:pPr algn="just">
              <a:lnSpc>
                <a:spcPts val="3861"/>
              </a:lnSpc>
            </a:pPr>
            <a:r>
              <a:rPr lang="en-US" sz="3191" b="1" dirty="0">
                <a:solidFill>
                  <a:srgbClr val="FFFFFF"/>
                </a:solidFill>
                <a:latin typeface="Roboto Bold"/>
                <a:ea typeface="Roboto Bold"/>
                <a:cs typeface="Roboto Bold"/>
                <a:sym typeface="Roboto Bold"/>
              </a:rPr>
              <a:t>     </a:t>
            </a:r>
          </a:p>
          <a:p>
            <a:pPr algn="just">
              <a:lnSpc>
                <a:spcPts val="4838"/>
              </a:lnSpc>
            </a:pPr>
            <a:endParaRPr lang="en-US" sz="3191" b="1" dirty="0">
              <a:solidFill>
                <a:srgbClr val="FFFFFF"/>
              </a:solidFill>
              <a:latin typeface="Roboto Bold"/>
              <a:ea typeface="Roboto Bold"/>
              <a:cs typeface="Roboto Bold"/>
              <a:sym typeface="Roboto Bold"/>
            </a:endParaRPr>
          </a:p>
          <a:p>
            <a:pPr algn="just">
              <a:lnSpc>
                <a:spcPts val="4608"/>
              </a:lnSpc>
            </a:pPr>
            <a:endParaRPr lang="en-US" sz="3191" b="1" dirty="0">
              <a:solidFill>
                <a:srgbClr val="FFFFFF"/>
              </a:solidFill>
              <a:latin typeface="Roboto Bold"/>
              <a:ea typeface="Roboto Bold"/>
              <a:cs typeface="Roboto Bold"/>
              <a:sym typeface="Roboto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739877" y="278986"/>
            <a:ext cx="2380744" cy="2360042"/>
          </a:xfrm>
          <a:custGeom>
            <a:avLst/>
            <a:gdLst/>
            <a:ahLst/>
            <a:cxnLst/>
            <a:rect l="l" t="t" r="r" b="b"/>
            <a:pathLst>
              <a:path w="2380744" h="2360042">
                <a:moveTo>
                  <a:pt x="0" y="0"/>
                </a:moveTo>
                <a:lnTo>
                  <a:pt x="2380744" y="0"/>
                </a:lnTo>
                <a:lnTo>
                  <a:pt x="2380744" y="2360042"/>
                </a:lnTo>
                <a:lnTo>
                  <a:pt x="0" y="2360042"/>
                </a:lnTo>
                <a:lnTo>
                  <a:pt x="0" y="0"/>
                </a:lnTo>
                <a:close/>
              </a:path>
            </a:pathLst>
          </a:custGeom>
          <a:blipFill>
            <a:blip r:embed="rId3"/>
            <a:stretch>
              <a:fillRect t="-438" b="-438"/>
            </a:stretch>
          </a:blipFill>
        </p:spPr>
        <p:txBody>
          <a:bodyPr/>
          <a:lstStyle/>
          <a:p>
            <a:endParaRPr lang="en-US"/>
          </a:p>
        </p:txBody>
      </p:sp>
      <p:sp>
        <p:nvSpPr>
          <p:cNvPr id="4" name="TextBox 4"/>
          <p:cNvSpPr txBox="1"/>
          <p:nvPr/>
        </p:nvSpPr>
        <p:spPr>
          <a:xfrm>
            <a:off x="5959552" y="642431"/>
            <a:ext cx="8823248" cy="1214731"/>
          </a:xfrm>
          <a:prstGeom prst="rect">
            <a:avLst/>
          </a:prstGeom>
        </p:spPr>
        <p:txBody>
          <a:bodyPr wrap="square" lIns="0" tIns="0" rIns="0" bIns="0" rtlCol="0" anchor="t">
            <a:spAutoFit/>
          </a:bodyPr>
          <a:lstStyle/>
          <a:p>
            <a:pPr algn="ctr">
              <a:lnSpc>
                <a:spcPts val="9908"/>
              </a:lnSpc>
            </a:pPr>
            <a:r>
              <a:rPr lang="en-US" sz="7077" b="1" dirty="0">
                <a:solidFill>
                  <a:srgbClr val="FFFFFF"/>
                </a:solidFill>
                <a:latin typeface="Roboto Bold"/>
                <a:ea typeface="Roboto Bold"/>
                <a:cs typeface="Roboto Bold"/>
                <a:sym typeface="Roboto Bold"/>
              </a:rPr>
              <a:t>Afternoon Seminars</a:t>
            </a:r>
          </a:p>
        </p:txBody>
      </p:sp>
      <p:sp>
        <p:nvSpPr>
          <p:cNvPr id="5" name="TextBox 5"/>
          <p:cNvSpPr txBox="1"/>
          <p:nvPr/>
        </p:nvSpPr>
        <p:spPr>
          <a:xfrm>
            <a:off x="1245047" y="2972813"/>
            <a:ext cx="18961504" cy="7729307"/>
          </a:xfrm>
          <a:prstGeom prst="rect">
            <a:avLst/>
          </a:prstGeom>
        </p:spPr>
        <p:txBody>
          <a:bodyPr lIns="0" tIns="0" rIns="0" bIns="0" rtlCol="0" anchor="t">
            <a:spAutoFit/>
          </a:bodyPr>
          <a:lstStyle/>
          <a:p>
            <a:pPr algn="just">
              <a:lnSpc>
                <a:spcPts val="4906"/>
              </a:lnSpc>
            </a:pPr>
            <a:r>
              <a:rPr lang="en-US" sz="4055" b="1" dirty="0">
                <a:solidFill>
                  <a:srgbClr val="FFFFFF"/>
                </a:solidFill>
                <a:latin typeface="Roboto Bold"/>
                <a:ea typeface="Roboto Bold"/>
                <a:cs typeface="Roboto Bold"/>
                <a:sym typeface="Roboto Bold"/>
              </a:rPr>
              <a:t>1. Dialed In: Reaching Your Full Capacity as a Man of God</a:t>
            </a:r>
          </a:p>
          <a:p>
            <a:pPr algn="just">
              <a:lnSpc>
                <a:spcPts val="3740"/>
              </a:lnSpc>
            </a:pPr>
            <a:r>
              <a:rPr lang="en-US" sz="3091" dirty="0">
                <a:solidFill>
                  <a:srgbClr val="FFFFFF"/>
                </a:solidFill>
                <a:latin typeface="Roboto"/>
                <a:ea typeface="Roboto"/>
                <a:cs typeface="Roboto"/>
                <a:sym typeface="Roboto"/>
              </a:rPr>
              <a:t>      Jim Ramos, President &amp; Founder, Men in the Arena, McMinnville, OR</a:t>
            </a:r>
          </a:p>
          <a:p>
            <a:pPr algn="just">
              <a:lnSpc>
                <a:spcPts val="3268"/>
              </a:lnSpc>
            </a:pPr>
            <a:endParaRPr lang="en-US" sz="3091" dirty="0">
              <a:solidFill>
                <a:srgbClr val="FFFFFF"/>
              </a:solidFill>
              <a:latin typeface="Roboto"/>
              <a:ea typeface="Roboto"/>
              <a:cs typeface="Roboto"/>
              <a:sym typeface="Roboto"/>
            </a:endParaRPr>
          </a:p>
          <a:p>
            <a:pPr algn="just">
              <a:lnSpc>
                <a:spcPts val="4906"/>
              </a:lnSpc>
            </a:pPr>
            <a:r>
              <a:rPr lang="en-US" sz="4055" b="1" dirty="0">
                <a:solidFill>
                  <a:srgbClr val="FFFFFF"/>
                </a:solidFill>
                <a:latin typeface="Roboto Bold"/>
                <a:ea typeface="Roboto Bold"/>
                <a:cs typeface="Roboto Bold"/>
                <a:sym typeface="Roboto Bold"/>
              </a:rPr>
              <a:t>2. “Old Timothy”</a:t>
            </a:r>
          </a:p>
          <a:p>
            <a:pPr algn="just">
              <a:lnSpc>
                <a:spcPts val="3740"/>
              </a:lnSpc>
            </a:pPr>
            <a:r>
              <a:rPr lang="en-US" sz="3091" dirty="0">
                <a:solidFill>
                  <a:srgbClr val="FFFFFF"/>
                </a:solidFill>
                <a:latin typeface="Roboto"/>
                <a:ea typeface="Roboto"/>
                <a:cs typeface="Roboto"/>
                <a:sym typeface="Roboto"/>
              </a:rPr>
              <a:t>       Tim Alexander, Pastor, Perinton Community Church, Perinton, NY</a:t>
            </a:r>
          </a:p>
          <a:p>
            <a:pPr algn="just">
              <a:lnSpc>
                <a:spcPts val="3740"/>
              </a:lnSpc>
            </a:pPr>
            <a:r>
              <a:rPr lang="en-US" sz="3091" dirty="0">
                <a:solidFill>
                  <a:srgbClr val="FFFFFF"/>
                </a:solidFill>
                <a:latin typeface="Roboto"/>
                <a:ea typeface="Roboto"/>
                <a:cs typeface="Roboto"/>
                <a:sym typeface="Roboto"/>
              </a:rPr>
              <a:t>       *For Pastors &amp; Seasoned Men (ages 55+)</a:t>
            </a:r>
          </a:p>
          <a:p>
            <a:pPr algn="just">
              <a:lnSpc>
                <a:spcPts val="3268"/>
              </a:lnSpc>
            </a:pPr>
            <a:endParaRPr lang="en-US" sz="3091" dirty="0">
              <a:solidFill>
                <a:srgbClr val="FFFFFF"/>
              </a:solidFill>
              <a:latin typeface="Roboto"/>
              <a:ea typeface="Roboto"/>
              <a:cs typeface="Roboto"/>
              <a:sym typeface="Roboto"/>
            </a:endParaRPr>
          </a:p>
          <a:p>
            <a:pPr algn="just">
              <a:lnSpc>
                <a:spcPts val="4906"/>
              </a:lnSpc>
            </a:pPr>
            <a:r>
              <a:rPr lang="en-US" sz="4055" b="1" dirty="0">
                <a:solidFill>
                  <a:srgbClr val="FFFFFF"/>
                </a:solidFill>
                <a:latin typeface="Roboto Bold"/>
                <a:ea typeface="Roboto Bold"/>
                <a:cs typeface="Roboto Bold"/>
                <a:sym typeface="Roboto Bold"/>
              </a:rPr>
              <a:t>3. Digital Rehab: Learning to Live Again in the Real World</a:t>
            </a:r>
          </a:p>
          <a:p>
            <a:pPr algn="just">
              <a:lnSpc>
                <a:spcPts val="3740"/>
              </a:lnSpc>
            </a:pPr>
            <a:r>
              <a:rPr lang="en-US" sz="3091" dirty="0">
                <a:solidFill>
                  <a:srgbClr val="FFFFFF"/>
                </a:solidFill>
                <a:latin typeface="Roboto"/>
                <a:ea typeface="Roboto"/>
                <a:cs typeface="Roboto"/>
                <a:sym typeface="Roboto"/>
              </a:rPr>
              <a:t>      Brad Huddleston, Leader, Brad Huddleston Ministries, Stuarts Draft, VA</a:t>
            </a:r>
          </a:p>
          <a:p>
            <a:pPr algn="just">
              <a:lnSpc>
                <a:spcPts val="3861"/>
              </a:lnSpc>
            </a:pPr>
            <a:r>
              <a:rPr lang="en-US" sz="3191" dirty="0">
                <a:solidFill>
                  <a:srgbClr val="FFFFFF"/>
                </a:solidFill>
                <a:latin typeface="Roboto"/>
                <a:ea typeface="Roboto"/>
                <a:cs typeface="Roboto"/>
                <a:sym typeface="Roboto"/>
              </a:rPr>
              <a:t>      *For Emerging &amp; Pioneering Men (ages 13-29)</a:t>
            </a:r>
          </a:p>
          <a:p>
            <a:pPr algn="just">
              <a:lnSpc>
                <a:spcPts val="3268"/>
              </a:lnSpc>
            </a:pPr>
            <a:endParaRPr lang="en-US" sz="3191" dirty="0">
              <a:solidFill>
                <a:srgbClr val="FFFFFF"/>
              </a:solidFill>
              <a:latin typeface="Roboto"/>
              <a:ea typeface="Roboto"/>
              <a:cs typeface="Roboto"/>
              <a:sym typeface="Roboto"/>
            </a:endParaRPr>
          </a:p>
          <a:p>
            <a:pPr algn="just">
              <a:lnSpc>
                <a:spcPts val="4906"/>
              </a:lnSpc>
            </a:pPr>
            <a:r>
              <a:rPr lang="en-US" sz="4055" b="1" dirty="0">
                <a:solidFill>
                  <a:srgbClr val="FFFFFF"/>
                </a:solidFill>
                <a:latin typeface="Roboto Bold"/>
                <a:ea typeface="Roboto Bold"/>
                <a:cs typeface="Roboto Bold"/>
                <a:sym typeface="Roboto Bold"/>
              </a:rPr>
              <a:t>4. Putting Your Faith to Work</a:t>
            </a:r>
          </a:p>
          <a:p>
            <a:pPr algn="just">
              <a:lnSpc>
                <a:spcPts val="3740"/>
              </a:lnSpc>
            </a:pPr>
            <a:r>
              <a:rPr lang="en-US" sz="3091" dirty="0">
                <a:solidFill>
                  <a:srgbClr val="FFFFFF"/>
                </a:solidFill>
                <a:latin typeface="Roboto"/>
                <a:ea typeface="Roboto"/>
                <a:cs typeface="Roboto"/>
                <a:sym typeface="Roboto"/>
              </a:rPr>
              <a:t>      Ray Maser, The Chapel, Kenmore, NY</a:t>
            </a:r>
          </a:p>
          <a:p>
            <a:pPr algn="just">
              <a:lnSpc>
                <a:spcPts val="4838"/>
              </a:lnSpc>
            </a:pPr>
            <a:endParaRPr lang="en-US" sz="3091" dirty="0">
              <a:solidFill>
                <a:srgbClr val="FFFFFF"/>
              </a:solidFill>
              <a:latin typeface="Roboto"/>
              <a:ea typeface="Roboto"/>
              <a:cs typeface="Roboto"/>
              <a:sym typeface="Roboto"/>
            </a:endParaRPr>
          </a:p>
          <a:p>
            <a:pPr algn="just">
              <a:lnSpc>
                <a:spcPts val="4608"/>
              </a:lnSpc>
            </a:pPr>
            <a:endParaRPr lang="en-US" sz="3091" dirty="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2D42"/>
        </a:solidFill>
        <a:effectLst/>
      </p:bgPr>
    </p:bg>
    <p:spTree>
      <p:nvGrpSpPr>
        <p:cNvPr id="1" name=""/>
        <p:cNvGrpSpPr/>
        <p:nvPr/>
      </p:nvGrpSpPr>
      <p:grpSpPr>
        <a:xfrm>
          <a:off x="0" y="0"/>
          <a:ext cx="0" cy="0"/>
          <a:chOff x="0" y="0"/>
          <a:chExt cx="0" cy="0"/>
        </a:xfrm>
      </p:grpSpPr>
      <p:sp>
        <p:nvSpPr>
          <p:cNvPr id="2" name="Freeform 2"/>
          <p:cNvSpPr/>
          <p:nvPr/>
        </p:nvSpPr>
        <p:spPr>
          <a:xfrm>
            <a:off x="-6286500" y="-2931795"/>
            <a:ext cx="30861000" cy="16150590"/>
          </a:xfrm>
          <a:custGeom>
            <a:avLst/>
            <a:gdLst/>
            <a:ahLst/>
            <a:cxnLst/>
            <a:rect l="l" t="t" r="r" b="b"/>
            <a:pathLst>
              <a:path w="30861000" h="16150590">
                <a:moveTo>
                  <a:pt x="0" y="0"/>
                </a:moveTo>
                <a:lnTo>
                  <a:pt x="30861000" y="0"/>
                </a:lnTo>
                <a:lnTo>
                  <a:pt x="30861000" y="16150590"/>
                </a:lnTo>
                <a:lnTo>
                  <a:pt x="0" y="16150590"/>
                </a:lnTo>
                <a:lnTo>
                  <a:pt x="0" y="0"/>
                </a:lnTo>
                <a:close/>
              </a:path>
            </a:pathLst>
          </a:custGeom>
          <a:blipFill>
            <a:blip r:embed="rId2">
              <a:alphaModFix amt="15000"/>
            </a:blip>
            <a:stretch>
              <a:fillRect t="-13694" b="-13694"/>
            </a:stretch>
          </a:blipFill>
        </p:spPr>
        <p:txBody>
          <a:bodyPr/>
          <a:lstStyle/>
          <a:p>
            <a:endParaRPr lang="en-US"/>
          </a:p>
        </p:txBody>
      </p:sp>
      <p:sp>
        <p:nvSpPr>
          <p:cNvPr id="3" name="Freeform 3"/>
          <p:cNvSpPr/>
          <p:nvPr/>
        </p:nvSpPr>
        <p:spPr>
          <a:xfrm>
            <a:off x="739877" y="278986"/>
            <a:ext cx="2380744" cy="2360042"/>
          </a:xfrm>
          <a:custGeom>
            <a:avLst/>
            <a:gdLst/>
            <a:ahLst/>
            <a:cxnLst/>
            <a:rect l="l" t="t" r="r" b="b"/>
            <a:pathLst>
              <a:path w="2380744" h="2360042">
                <a:moveTo>
                  <a:pt x="0" y="0"/>
                </a:moveTo>
                <a:lnTo>
                  <a:pt x="2380744" y="0"/>
                </a:lnTo>
                <a:lnTo>
                  <a:pt x="2380744" y="2360042"/>
                </a:lnTo>
                <a:lnTo>
                  <a:pt x="0" y="2360042"/>
                </a:lnTo>
                <a:lnTo>
                  <a:pt x="0" y="0"/>
                </a:lnTo>
                <a:close/>
              </a:path>
            </a:pathLst>
          </a:custGeom>
          <a:blipFill>
            <a:blip r:embed="rId3"/>
            <a:stretch>
              <a:fillRect t="-438" b="-438"/>
            </a:stretch>
          </a:blipFill>
        </p:spPr>
        <p:txBody>
          <a:bodyPr/>
          <a:lstStyle/>
          <a:p>
            <a:endParaRPr lang="en-US"/>
          </a:p>
        </p:txBody>
      </p:sp>
      <p:sp>
        <p:nvSpPr>
          <p:cNvPr id="4" name="TextBox 4"/>
          <p:cNvSpPr txBox="1"/>
          <p:nvPr/>
        </p:nvSpPr>
        <p:spPr>
          <a:xfrm>
            <a:off x="5959552" y="642431"/>
            <a:ext cx="8670848" cy="1214731"/>
          </a:xfrm>
          <a:prstGeom prst="rect">
            <a:avLst/>
          </a:prstGeom>
        </p:spPr>
        <p:txBody>
          <a:bodyPr wrap="square" lIns="0" tIns="0" rIns="0" bIns="0" rtlCol="0" anchor="t">
            <a:spAutoFit/>
          </a:bodyPr>
          <a:lstStyle/>
          <a:p>
            <a:pPr algn="ctr">
              <a:lnSpc>
                <a:spcPts val="9908"/>
              </a:lnSpc>
            </a:pPr>
            <a:r>
              <a:rPr lang="en-US" sz="7077" b="1" dirty="0">
                <a:solidFill>
                  <a:srgbClr val="FFFFFF"/>
                </a:solidFill>
                <a:latin typeface="Roboto Bold"/>
                <a:ea typeface="Roboto Bold"/>
                <a:cs typeface="Roboto Bold"/>
                <a:sym typeface="Roboto Bold"/>
              </a:rPr>
              <a:t>Afternoon Seminars</a:t>
            </a:r>
          </a:p>
        </p:txBody>
      </p:sp>
      <p:sp>
        <p:nvSpPr>
          <p:cNvPr id="5" name="TextBox 5"/>
          <p:cNvSpPr txBox="1"/>
          <p:nvPr/>
        </p:nvSpPr>
        <p:spPr>
          <a:xfrm>
            <a:off x="1245047" y="2982338"/>
            <a:ext cx="18961504" cy="7315849"/>
          </a:xfrm>
          <a:prstGeom prst="rect">
            <a:avLst/>
          </a:prstGeom>
        </p:spPr>
        <p:txBody>
          <a:bodyPr lIns="0" tIns="0" rIns="0" bIns="0" rtlCol="0" anchor="t">
            <a:spAutoFit/>
          </a:bodyPr>
          <a:lstStyle/>
          <a:p>
            <a:pPr algn="just">
              <a:lnSpc>
                <a:spcPts val="4839"/>
              </a:lnSpc>
            </a:pPr>
            <a:r>
              <a:rPr lang="en-US" sz="3999" b="1" dirty="0">
                <a:solidFill>
                  <a:srgbClr val="FFFFFF"/>
                </a:solidFill>
                <a:latin typeface="Roboto Bold"/>
                <a:ea typeface="Roboto Bold"/>
                <a:cs typeface="Roboto Bold"/>
                <a:sym typeface="Roboto Bold"/>
              </a:rPr>
              <a:t>5. Become a Rescuer of Lost Souls</a:t>
            </a:r>
          </a:p>
          <a:p>
            <a:pPr algn="just">
              <a:lnSpc>
                <a:spcPts val="3629"/>
              </a:lnSpc>
            </a:pPr>
            <a:r>
              <a:rPr lang="en-US" sz="3000" dirty="0">
                <a:solidFill>
                  <a:srgbClr val="FFFFFF"/>
                </a:solidFill>
                <a:latin typeface="Roboto"/>
                <a:ea typeface="Roboto"/>
                <a:cs typeface="Roboto"/>
                <a:sym typeface="Roboto"/>
              </a:rPr>
              <a:t>      Nick Costello, Evangelist, Nick Costello Evangelistic Ministries, Rochester, NY</a:t>
            </a:r>
          </a:p>
          <a:p>
            <a:pPr algn="just">
              <a:lnSpc>
                <a:spcPts val="3268"/>
              </a:lnSpc>
            </a:pPr>
            <a:endParaRPr lang="en-US" sz="3000" dirty="0">
              <a:solidFill>
                <a:srgbClr val="FFFFFF"/>
              </a:solidFill>
              <a:latin typeface="Roboto"/>
              <a:ea typeface="Roboto"/>
              <a:cs typeface="Roboto"/>
              <a:sym typeface="Roboto"/>
            </a:endParaRPr>
          </a:p>
          <a:p>
            <a:pPr algn="just">
              <a:lnSpc>
                <a:spcPts val="4839"/>
              </a:lnSpc>
            </a:pPr>
            <a:r>
              <a:rPr lang="en-US" sz="3999" b="1" dirty="0">
                <a:solidFill>
                  <a:srgbClr val="FFFFFF"/>
                </a:solidFill>
                <a:latin typeface="Roboto Bold"/>
                <a:ea typeface="Roboto Bold"/>
                <a:cs typeface="Roboto Bold"/>
                <a:sym typeface="Roboto Bold"/>
              </a:rPr>
              <a:t>6. From Crisis to Christ, the Journey of a Husband and Father</a:t>
            </a:r>
          </a:p>
          <a:p>
            <a:pPr algn="just">
              <a:lnSpc>
                <a:spcPts val="3861"/>
              </a:lnSpc>
            </a:pPr>
            <a:r>
              <a:rPr lang="en-US" sz="3191" b="1" dirty="0">
                <a:solidFill>
                  <a:srgbClr val="FFFFFF"/>
                </a:solidFill>
                <a:latin typeface="Roboto Bold"/>
                <a:ea typeface="Roboto Bold"/>
                <a:cs typeface="Roboto Bold"/>
                <a:sym typeface="Roboto Bold"/>
              </a:rPr>
              <a:t>      </a:t>
            </a:r>
            <a:r>
              <a:rPr lang="en-US" sz="3191" dirty="0">
                <a:solidFill>
                  <a:srgbClr val="FFFFFF"/>
                </a:solidFill>
                <a:latin typeface="Roboto"/>
                <a:ea typeface="Roboto"/>
                <a:cs typeface="Roboto"/>
                <a:sym typeface="Roboto"/>
              </a:rPr>
              <a:t>Steve </a:t>
            </a:r>
            <a:r>
              <a:rPr lang="en-US" sz="3191" dirty="0" err="1">
                <a:solidFill>
                  <a:srgbClr val="FFFFFF"/>
                </a:solidFill>
                <a:latin typeface="Roboto"/>
                <a:ea typeface="Roboto"/>
                <a:cs typeface="Roboto"/>
                <a:sym typeface="Roboto"/>
              </a:rPr>
              <a:t>Demme</a:t>
            </a:r>
            <a:r>
              <a:rPr lang="en-US" sz="3191" dirty="0">
                <a:solidFill>
                  <a:srgbClr val="FFFFFF"/>
                </a:solidFill>
                <a:latin typeface="Roboto"/>
                <a:ea typeface="Roboto"/>
                <a:cs typeface="Roboto"/>
                <a:sym typeface="Roboto"/>
              </a:rPr>
              <a:t>, Founder, Building Faith and Family, Lititz, PA</a:t>
            </a:r>
          </a:p>
          <a:p>
            <a:pPr algn="just">
              <a:lnSpc>
                <a:spcPts val="3268"/>
              </a:lnSpc>
            </a:pPr>
            <a:endParaRPr lang="en-US" sz="3191" dirty="0">
              <a:solidFill>
                <a:srgbClr val="FFFFFF"/>
              </a:solidFill>
              <a:latin typeface="Roboto"/>
              <a:ea typeface="Roboto"/>
              <a:cs typeface="Roboto"/>
              <a:sym typeface="Roboto"/>
            </a:endParaRPr>
          </a:p>
          <a:p>
            <a:pPr algn="just">
              <a:lnSpc>
                <a:spcPts val="4839"/>
              </a:lnSpc>
            </a:pPr>
            <a:r>
              <a:rPr lang="en-US" sz="3999" b="1" dirty="0">
                <a:solidFill>
                  <a:srgbClr val="FFFFFF"/>
                </a:solidFill>
                <a:latin typeface="Roboto Bold"/>
                <a:ea typeface="Roboto Bold"/>
                <a:cs typeface="Roboto Bold"/>
                <a:sym typeface="Roboto Bold"/>
              </a:rPr>
              <a:t>7. Where Faith and Depression Meet</a:t>
            </a:r>
          </a:p>
          <a:p>
            <a:pPr algn="just">
              <a:lnSpc>
                <a:spcPts val="3629"/>
              </a:lnSpc>
            </a:pPr>
            <a:r>
              <a:rPr lang="en-US" sz="3000" dirty="0">
                <a:solidFill>
                  <a:srgbClr val="FFFFFF"/>
                </a:solidFill>
                <a:latin typeface="Roboto"/>
                <a:ea typeface="Roboto"/>
                <a:cs typeface="Roboto"/>
                <a:sym typeface="Roboto"/>
              </a:rPr>
              <a:t>      Paul Decker, Pastor, Campus Ambassadors, Amherst, NY</a:t>
            </a:r>
          </a:p>
          <a:p>
            <a:pPr algn="just">
              <a:lnSpc>
                <a:spcPts val="3268"/>
              </a:lnSpc>
            </a:pPr>
            <a:endParaRPr lang="en-US" sz="3000" dirty="0">
              <a:solidFill>
                <a:srgbClr val="FFFFFF"/>
              </a:solidFill>
              <a:latin typeface="Roboto"/>
              <a:ea typeface="Roboto"/>
              <a:cs typeface="Roboto"/>
              <a:sym typeface="Roboto"/>
            </a:endParaRPr>
          </a:p>
          <a:p>
            <a:pPr algn="just">
              <a:lnSpc>
                <a:spcPts val="5148"/>
              </a:lnSpc>
            </a:pPr>
            <a:r>
              <a:rPr lang="en-US" sz="4060" b="1" dirty="0">
                <a:solidFill>
                  <a:srgbClr val="FFFFFF"/>
                </a:solidFill>
                <a:latin typeface="Roboto Bold"/>
                <a:ea typeface="Roboto Bold"/>
                <a:cs typeface="Roboto Bold"/>
                <a:sym typeface="Roboto Bold"/>
              </a:rPr>
              <a:t>8. Becoming a 10x Better Man</a:t>
            </a:r>
          </a:p>
          <a:p>
            <a:pPr algn="just">
              <a:lnSpc>
                <a:spcPts val="3629"/>
              </a:lnSpc>
            </a:pPr>
            <a:r>
              <a:rPr lang="en-US" sz="3000" dirty="0">
                <a:solidFill>
                  <a:srgbClr val="FFFFFF"/>
                </a:solidFill>
                <a:latin typeface="Roboto"/>
                <a:ea typeface="Roboto"/>
                <a:cs typeface="Roboto"/>
                <a:sym typeface="Roboto"/>
              </a:rPr>
              <a:t>      Johnny Parker, CEO, The Parker Group LLC, Beltsville, MD</a:t>
            </a:r>
          </a:p>
          <a:p>
            <a:pPr algn="just">
              <a:lnSpc>
                <a:spcPts val="3861"/>
              </a:lnSpc>
            </a:pPr>
            <a:r>
              <a:rPr lang="en-US" sz="3191" dirty="0">
                <a:solidFill>
                  <a:srgbClr val="FFFFFF"/>
                </a:solidFill>
                <a:latin typeface="Roboto"/>
                <a:ea typeface="Roboto"/>
                <a:cs typeface="Roboto"/>
                <a:sym typeface="Roboto"/>
              </a:rPr>
              <a:t>      </a:t>
            </a:r>
          </a:p>
          <a:p>
            <a:pPr algn="just">
              <a:lnSpc>
                <a:spcPts val="4838"/>
              </a:lnSpc>
            </a:pPr>
            <a:endParaRPr lang="en-US" sz="3191" dirty="0">
              <a:solidFill>
                <a:srgbClr val="FFFFFF"/>
              </a:solidFill>
              <a:latin typeface="Roboto"/>
              <a:ea typeface="Roboto"/>
              <a:cs typeface="Roboto"/>
              <a:sym typeface="Roboto"/>
            </a:endParaRPr>
          </a:p>
          <a:p>
            <a:pPr algn="just">
              <a:lnSpc>
                <a:spcPts val="4608"/>
              </a:lnSpc>
            </a:pPr>
            <a:endParaRPr lang="en-US" sz="3191" dirty="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696</Words>
  <Application>Microsoft Office PowerPoint</Application>
  <PresentationFormat>Custom</PresentationFormat>
  <Paragraphs>90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Roboto Bold</vt:lpstr>
      <vt:lpstr>Canva Sans 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 Slide Multiple</dc:title>
  <cp:lastModifiedBy>Brian Stebick</cp:lastModifiedBy>
  <cp:revision>3</cp:revision>
  <dcterms:created xsi:type="dcterms:W3CDTF">2006-08-16T00:00:00Z</dcterms:created>
  <dcterms:modified xsi:type="dcterms:W3CDTF">2024-09-11T01:37:09Z</dcterms:modified>
  <dc:identifier>DAGQX-WG7Fw</dc:identifier>
</cp:coreProperties>
</file>