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Roboto" panose="02000000000000000000" pitchFamily="2" charset="0"/>
      <p:regular r:id="rId12"/>
      <p:bold r:id="rId13"/>
      <p:italic r:id="rId14"/>
      <p:boldItalic r:id="rId15"/>
    </p:embeddedFont>
    <p:embeddedFont>
      <p:font typeface="Roboto Bold" panose="02000000000000000000"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6" d="100"/>
          <a:sy n="36" d="100"/>
        </p:scale>
        <p:origin x="106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8.jp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1028700" y="800537"/>
            <a:ext cx="6861376" cy="6801712"/>
          </a:xfrm>
          <a:custGeom>
            <a:avLst/>
            <a:gdLst/>
            <a:ahLst/>
            <a:cxnLst/>
            <a:rect l="l" t="t" r="r" b="b"/>
            <a:pathLst>
              <a:path w="6861376" h="6801712">
                <a:moveTo>
                  <a:pt x="0" y="0"/>
                </a:moveTo>
                <a:lnTo>
                  <a:pt x="6861376" y="0"/>
                </a:lnTo>
                <a:lnTo>
                  <a:pt x="6861376" y="6801712"/>
                </a:lnTo>
                <a:lnTo>
                  <a:pt x="0" y="6801712"/>
                </a:lnTo>
                <a:lnTo>
                  <a:pt x="0" y="0"/>
                </a:lnTo>
                <a:close/>
              </a:path>
            </a:pathLst>
          </a:custGeom>
          <a:blipFill>
            <a:blip r:embed="rId3"/>
            <a:stretch>
              <a:fillRect t="-438" b="-438"/>
            </a:stretch>
          </a:blipFill>
        </p:spPr>
        <p:txBody>
          <a:bodyPr/>
          <a:lstStyle/>
          <a:p>
            <a:endParaRPr lang="en-US"/>
          </a:p>
        </p:txBody>
      </p:sp>
      <p:sp>
        <p:nvSpPr>
          <p:cNvPr id="4" name="Freeform 4"/>
          <p:cNvSpPr/>
          <p:nvPr/>
        </p:nvSpPr>
        <p:spPr>
          <a:xfrm>
            <a:off x="9431092" y="5982411"/>
            <a:ext cx="6213627" cy="634308"/>
          </a:xfrm>
          <a:custGeom>
            <a:avLst/>
            <a:gdLst/>
            <a:ahLst/>
            <a:cxnLst/>
            <a:rect l="l" t="t" r="r" b="b"/>
            <a:pathLst>
              <a:path w="6213627" h="634308">
                <a:moveTo>
                  <a:pt x="0" y="0"/>
                </a:moveTo>
                <a:lnTo>
                  <a:pt x="6213627" y="0"/>
                </a:lnTo>
                <a:lnTo>
                  <a:pt x="6213627" y="634308"/>
                </a:lnTo>
                <a:lnTo>
                  <a:pt x="0" y="6343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9144000" y="590987"/>
            <a:ext cx="7020180" cy="7463995"/>
          </a:xfrm>
          <a:prstGeom prst="rect">
            <a:avLst/>
          </a:prstGeom>
        </p:spPr>
        <p:txBody>
          <a:bodyPr lIns="0" tIns="0" rIns="0" bIns="0" rtlCol="0" anchor="t">
            <a:spAutoFit/>
          </a:bodyPr>
          <a:lstStyle/>
          <a:p>
            <a:pPr algn="ctr">
              <a:lnSpc>
                <a:spcPts val="14807"/>
              </a:lnSpc>
            </a:pPr>
            <a:r>
              <a:rPr lang="en-US" sz="10577" b="1" dirty="0">
                <a:solidFill>
                  <a:srgbClr val="FFFFFF"/>
                </a:solidFill>
                <a:latin typeface="Roboto Bold"/>
                <a:ea typeface="Roboto Bold"/>
                <a:cs typeface="Roboto Bold"/>
                <a:sym typeface="Roboto Bold"/>
              </a:rPr>
              <a:t>Buffalo </a:t>
            </a:r>
          </a:p>
          <a:p>
            <a:pPr algn="ctr">
              <a:lnSpc>
                <a:spcPts val="14865"/>
              </a:lnSpc>
            </a:pPr>
            <a:r>
              <a:rPr lang="en-US" sz="10617" b="1" dirty="0">
                <a:solidFill>
                  <a:srgbClr val="FFFFFF"/>
                </a:solidFill>
                <a:latin typeface="Roboto Bold"/>
                <a:ea typeface="Roboto Bold"/>
                <a:cs typeface="Roboto Bold"/>
                <a:sym typeface="Roboto Bold"/>
              </a:rPr>
              <a:t>Men’s </a:t>
            </a:r>
          </a:p>
          <a:p>
            <a:pPr algn="ctr">
              <a:lnSpc>
                <a:spcPts val="14865"/>
              </a:lnSpc>
            </a:pPr>
            <a:r>
              <a:rPr lang="en-US" sz="10617" b="1" dirty="0">
                <a:solidFill>
                  <a:srgbClr val="FFFFFF"/>
                </a:solidFill>
                <a:latin typeface="Roboto Bold"/>
                <a:ea typeface="Roboto Bold"/>
                <a:cs typeface="Roboto Bold"/>
                <a:sym typeface="Roboto Bold"/>
              </a:rPr>
              <a:t>Equipping </a:t>
            </a:r>
          </a:p>
          <a:p>
            <a:pPr algn="ctr">
              <a:lnSpc>
                <a:spcPts val="14865"/>
              </a:lnSpc>
            </a:pPr>
            <a:r>
              <a:rPr lang="en-US" sz="10617" b="1" dirty="0">
                <a:solidFill>
                  <a:srgbClr val="FFFFFF"/>
                </a:solidFill>
                <a:latin typeface="Roboto Bold"/>
                <a:ea typeface="Roboto Bold"/>
                <a:cs typeface="Roboto Bold"/>
                <a:sym typeface="Roboto Bold"/>
              </a:rPr>
              <a:t>Conference</a:t>
            </a:r>
          </a:p>
        </p:txBody>
      </p:sp>
      <p:sp>
        <p:nvSpPr>
          <p:cNvPr id="6" name="TextBox 6"/>
          <p:cNvSpPr txBox="1"/>
          <p:nvPr/>
        </p:nvSpPr>
        <p:spPr>
          <a:xfrm>
            <a:off x="4191000" y="8682618"/>
            <a:ext cx="9448800" cy="1027538"/>
          </a:xfrm>
          <a:prstGeom prst="rect">
            <a:avLst/>
          </a:prstGeom>
        </p:spPr>
        <p:txBody>
          <a:bodyPr wrap="square" lIns="0" tIns="0" rIns="0" bIns="0" rtlCol="0" anchor="t">
            <a:spAutoFit/>
          </a:bodyPr>
          <a:lstStyle/>
          <a:p>
            <a:pPr algn="ctr">
              <a:lnSpc>
                <a:spcPts val="8395"/>
              </a:lnSpc>
            </a:pPr>
            <a:r>
              <a:rPr lang="en-US" sz="5996" b="1" dirty="0">
                <a:solidFill>
                  <a:srgbClr val="FFFFFF"/>
                </a:solidFill>
                <a:latin typeface="Roboto Bold"/>
                <a:ea typeface="Roboto Bold"/>
                <a:cs typeface="Roboto Bold"/>
                <a:sym typeface="Roboto Bold"/>
              </a:rPr>
              <a:t>Saturday, March 15th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457016" y="151409"/>
            <a:ext cx="4227183" cy="4190425"/>
          </a:xfrm>
          <a:custGeom>
            <a:avLst/>
            <a:gdLst/>
            <a:ahLst/>
            <a:cxnLst/>
            <a:rect l="l" t="t" r="r" b="b"/>
            <a:pathLst>
              <a:path w="4227183" h="4190425">
                <a:moveTo>
                  <a:pt x="0" y="0"/>
                </a:moveTo>
                <a:lnTo>
                  <a:pt x="4227183" y="0"/>
                </a:lnTo>
                <a:lnTo>
                  <a:pt x="4227183" y="4190425"/>
                </a:lnTo>
                <a:lnTo>
                  <a:pt x="0" y="4190425"/>
                </a:lnTo>
                <a:lnTo>
                  <a:pt x="0" y="0"/>
                </a:lnTo>
                <a:close/>
              </a:path>
            </a:pathLst>
          </a:custGeom>
          <a:blipFill>
            <a:blip r:embed="rId3"/>
            <a:stretch>
              <a:fillRect t="-438" b="-438"/>
            </a:stretch>
          </a:blipFill>
        </p:spPr>
        <p:txBody>
          <a:bodyPr/>
          <a:lstStyle/>
          <a:p>
            <a:endParaRPr lang="en-US"/>
          </a:p>
        </p:txBody>
      </p:sp>
      <p:sp>
        <p:nvSpPr>
          <p:cNvPr id="4" name="Freeform 4"/>
          <p:cNvSpPr/>
          <p:nvPr/>
        </p:nvSpPr>
        <p:spPr>
          <a:xfrm>
            <a:off x="8204341" y="1147311"/>
            <a:ext cx="4283339" cy="437257"/>
          </a:xfrm>
          <a:custGeom>
            <a:avLst/>
            <a:gdLst/>
            <a:ahLst/>
            <a:cxnLst/>
            <a:rect l="l" t="t" r="r" b="b"/>
            <a:pathLst>
              <a:path w="4283339" h="437257">
                <a:moveTo>
                  <a:pt x="0" y="0"/>
                </a:moveTo>
                <a:lnTo>
                  <a:pt x="4283339" y="0"/>
                </a:lnTo>
                <a:lnTo>
                  <a:pt x="4283339" y="437257"/>
                </a:lnTo>
                <a:lnTo>
                  <a:pt x="0" y="4372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nvGrpSpPr>
          <p:cNvPr id="5" name="Group 5"/>
          <p:cNvGrpSpPr/>
          <p:nvPr/>
        </p:nvGrpSpPr>
        <p:grpSpPr>
          <a:xfrm>
            <a:off x="652753" y="4948045"/>
            <a:ext cx="4031446" cy="3281424"/>
            <a:chOff x="0" y="0"/>
            <a:chExt cx="5794876" cy="4716780"/>
          </a:xfrm>
        </p:grpSpPr>
        <p:sp>
          <p:nvSpPr>
            <p:cNvPr id="6" name="Freeform 6"/>
            <p:cNvSpPr/>
            <p:nvPr/>
          </p:nvSpPr>
          <p:spPr>
            <a:xfrm>
              <a:off x="0" y="-7620"/>
              <a:ext cx="5799956" cy="4726940"/>
            </a:xfrm>
            <a:custGeom>
              <a:avLst/>
              <a:gdLst/>
              <a:ahLst/>
              <a:cxnLst/>
              <a:rect l="l" t="t" r="r" b="b"/>
              <a:pathLst>
                <a:path w="5799956" h="4726940">
                  <a:moveTo>
                    <a:pt x="4100004" y="4662170"/>
                  </a:moveTo>
                  <a:cubicBezTo>
                    <a:pt x="4066472" y="4669790"/>
                    <a:pt x="4040562" y="4679950"/>
                    <a:pt x="4014651" y="4682490"/>
                  </a:cubicBezTo>
                  <a:cubicBezTo>
                    <a:pt x="3868331" y="4692650"/>
                    <a:pt x="3723536" y="4702810"/>
                    <a:pt x="3577215" y="4711700"/>
                  </a:cubicBezTo>
                  <a:cubicBezTo>
                    <a:pt x="3502532" y="4715510"/>
                    <a:pt x="3427847" y="4719320"/>
                    <a:pt x="3353163" y="4720590"/>
                  </a:cubicBezTo>
                  <a:cubicBezTo>
                    <a:pt x="3272382" y="4723130"/>
                    <a:pt x="3191602" y="4726940"/>
                    <a:pt x="3112345" y="4724400"/>
                  </a:cubicBezTo>
                  <a:cubicBezTo>
                    <a:pt x="3036137" y="4723130"/>
                    <a:pt x="2959929" y="4719320"/>
                    <a:pt x="2886769" y="4707890"/>
                  </a:cubicBezTo>
                  <a:cubicBezTo>
                    <a:pt x="2792270" y="4693920"/>
                    <a:pt x="2696248" y="4693920"/>
                    <a:pt x="2603274" y="4681220"/>
                  </a:cubicBezTo>
                  <a:cubicBezTo>
                    <a:pt x="2360932" y="4648200"/>
                    <a:pt x="2114017" y="4657090"/>
                    <a:pt x="1870151" y="4643120"/>
                  </a:cubicBezTo>
                  <a:cubicBezTo>
                    <a:pt x="1732976" y="4635500"/>
                    <a:pt x="1595801" y="4617720"/>
                    <a:pt x="1458626" y="4602480"/>
                  </a:cubicBezTo>
                  <a:cubicBezTo>
                    <a:pt x="1303161" y="4585970"/>
                    <a:pt x="1147696" y="4566920"/>
                    <a:pt x="990707" y="4549140"/>
                  </a:cubicBezTo>
                  <a:cubicBezTo>
                    <a:pt x="876395" y="4536440"/>
                    <a:pt x="760558" y="4523740"/>
                    <a:pt x="646246" y="4511040"/>
                  </a:cubicBezTo>
                  <a:cubicBezTo>
                    <a:pt x="643198" y="4511040"/>
                    <a:pt x="640149" y="4509770"/>
                    <a:pt x="637101" y="4509770"/>
                  </a:cubicBezTo>
                  <a:cubicBezTo>
                    <a:pt x="541079" y="4475480"/>
                    <a:pt x="438960" y="4448810"/>
                    <a:pt x="350558" y="4404360"/>
                  </a:cubicBezTo>
                  <a:cubicBezTo>
                    <a:pt x="201190" y="4328160"/>
                    <a:pt x="137175" y="4206240"/>
                    <a:pt x="131078" y="4062730"/>
                  </a:cubicBezTo>
                  <a:cubicBezTo>
                    <a:pt x="129554" y="4013200"/>
                    <a:pt x="121933" y="3964940"/>
                    <a:pt x="121933" y="3915410"/>
                  </a:cubicBezTo>
                  <a:cubicBezTo>
                    <a:pt x="123457" y="3846830"/>
                    <a:pt x="129554" y="3779520"/>
                    <a:pt x="134127" y="3712210"/>
                  </a:cubicBezTo>
                  <a:cubicBezTo>
                    <a:pt x="146320" y="3511550"/>
                    <a:pt x="152417" y="3310890"/>
                    <a:pt x="134127" y="3110230"/>
                  </a:cubicBezTo>
                  <a:cubicBezTo>
                    <a:pt x="117361" y="2929890"/>
                    <a:pt x="102119" y="2750820"/>
                    <a:pt x="85353" y="2570480"/>
                  </a:cubicBezTo>
                  <a:cubicBezTo>
                    <a:pt x="74684" y="2454910"/>
                    <a:pt x="60967" y="2340610"/>
                    <a:pt x="51822" y="2225040"/>
                  </a:cubicBezTo>
                  <a:cubicBezTo>
                    <a:pt x="45725" y="2148840"/>
                    <a:pt x="47249" y="2071370"/>
                    <a:pt x="41152" y="1995170"/>
                  </a:cubicBezTo>
                  <a:cubicBezTo>
                    <a:pt x="38104" y="1951990"/>
                    <a:pt x="21338" y="1910080"/>
                    <a:pt x="19814" y="1866900"/>
                  </a:cubicBezTo>
                  <a:cubicBezTo>
                    <a:pt x="13717" y="1762760"/>
                    <a:pt x="12193" y="1657350"/>
                    <a:pt x="9145" y="1551940"/>
                  </a:cubicBezTo>
                  <a:cubicBezTo>
                    <a:pt x="7621" y="1511300"/>
                    <a:pt x="0" y="1470660"/>
                    <a:pt x="1524" y="1430020"/>
                  </a:cubicBezTo>
                  <a:cubicBezTo>
                    <a:pt x="3048" y="1366520"/>
                    <a:pt x="12193" y="1303020"/>
                    <a:pt x="13717" y="1239520"/>
                  </a:cubicBezTo>
                  <a:cubicBezTo>
                    <a:pt x="15242" y="1165860"/>
                    <a:pt x="6097" y="1092200"/>
                    <a:pt x="9145" y="1019810"/>
                  </a:cubicBezTo>
                  <a:cubicBezTo>
                    <a:pt x="9145" y="949960"/>
                    <a:pt x="19814" y="881380"/>
                    <a:pt x="30483" y="811530"/>
                  </a:cubicBezTo>
                  <a:cubicBezTo>
                    <a:pt x="33532" y="787400"/>
                    <a:pt x="54870" y="765810"/>
                    <a:pt x="60967" y="741680"/>
                  </a:cubicBezTo>
                  <a:cubicBezTo>
                    <a:pt x="86877" y="622300"/>
                    <a:pt x="114312" y="502920"/>
                    <a:pt x="181376" y="392430"/>
                  </a:cubicBezTo>
                  <a:cubicBezTo>
                    <a:pt x="196617" y="368300"/>
                    <a:pt x="221004" y="346710"/>
                    <a:pt x="243866" y="327660"/>
                  </a:cubicBezTo>
                  <a:cubicBezTo>
                    <a:pt x="251487" y="321310"/>
                    <a:pt x="269777" y="325120"/>
                    <a:pt x="274350" y="325120"/>
                  </a:cubicBezTo>
                  <a:cubicBezTo>
                    <a:pt x="285019" y="308610"/>
                    <a:pt x="291116" y="292100"/>
                    <a:pt x="303309" y="284480"/>
                  </a:cubicBezTo>
                  <a:cubicBezTo>
                    <a:pt x="368848" y="242570"/>
                    <a:pt x="437435" y="212090"/>
                    <a:pt x="522789" y="204470"/>
                  </a:cubicBezTo>
                  <a:cubicBezTo>
                    <a:pt x="586804" y="198120"/>
                    <a:pt x="649294" y="175260"/>
                    <a:pt x="713309" y="162560"/>
                  </a:cubicBezTo>
                  <a:cubicBezTo>
                    <a:pt x="791042" y="147320"/>
                    <a:pt x="868774" y="129540"/>
                    <a:pt x="949555" y="120650"/>
                  </a:cubicBezTo>
                  <a:cubicBezTo>
                    <a:pt x="1022715" y="113030"/>
                    <a:pt x="1092826" y="96520"/>
                    <a:pt x="1167510" y="91440"/>
                  </a:cubicBezTo>
                  <a:cubicBezTo>
                    <a:pt x="1243719" y="86360"/>
                    <a:pt x="1319927" y="71120"/>
                    <a:pt x="1397659" y="66040"/>
                  </a:cubicBezTo>
                  <a:cubicBezTo>
                    <a:pt x="1607994" y="53340"/>
                    <a:pt x="1819853" y="44450"/>
                    <a:pt x="2030188" y="34290"/>
                  </a:cubicBezTo>
                  <a:cubicBezTo>
                    <a:pt x="2082010" y="31750"/>
                    <a:pt x="2133831" y="34290"/>
                    <a:pt x="2185653" y="35560"/>
                  </a:cubicBezTo>
                  <a:cubicBezTo>
                    <a:pt x="2211564" y="36830"/>
                    <a:pt x="2237474" y="41910"/>
                    <a:pt x="2264909" y="44450"/>
                  </a:cubicBezTo>
                  <a:cubicBezTo>
                    <a:pt x="2277102" y="45720"/>
                    <a:pt x="2289296" y="41910"/>
                    <a:pt x="2301489" y="41910"/>
                  </a:cubicBezTo>
                  <a:cubicBezTo>
                    <a:pt x="2338069" y="41910"/>
                    <a:pt x="2376173" y="41910"/>
                    <a:pt x="2412753" y="40640"/>
                  </a:cubicBezTo>
                  <a:cubicBezTo>
                    <a:pt x="2482865" y="38100"/>
                    <a:pt x="2554501" y="31750"/>
                    <a:pt x="2624612" y="31750"/>
                  </a:cubicBezTo>
                  <a:cubicBezTo>
                    <a:pt x="2693200" y="31750"/>
                    <a:pt x="2761787" y="35560"/>
                    <a:pt x="2830375" y="38100"/>
                  </a:cubicBezTo>
                  <a:lnTo>
                    <a:pt x="2885245" y="38100"/>
                  </a:lnTo>
                  <a:cubicBezTo>
                    <a:pt x="2969074" y="35560"/>
                    <a:pt x="3051378" y="35560"/>
                    <a:pt x="3135207" y="31750"/>
                  </a:cubicBezTo>
                  <a:cubicBezTo>
                    <a:pt x="3215988" y="27940"/>
                    <a:pt x="3295245" y="19050"/>
                    <a:pt x="3376026" y="15240"/>
                  </a:cubicBezTo>
                  <a:cubicBezTo>
                    <a:pt x="3414130" y="12700"/>
                    <a:pt x="3453758" y="12700"/>
                    <a:pt x="3491862" y="19050"/>
                  </a:cubicBezTo>
                  <a:cubicBezTo>
                    <a:pt x="3549780" y="27940"/>
                    <a:pt x="3604651" y="33020"/>
                    <a:pt x="3662569" y="19050"/>
                  </a:cubicBezTo>
                  <a:cubicBezTo>
                    <a:pt x="3683907" y="13970"/>
                    <a:pt x="3711342" y="22860"/>
                    <a:pt x="3735729" y="25400"/>
                  </a:cubicBezTo>
                  <a:cubicBezTo>
                    <a:pt x="3746398" y="26670"/>
                    <a:pt x="3758591" y="29210"/>
                    <a:pt x="3764688" y="25400"/>
                  </a:cubicBezTo>
                  <a:cubicBezTo>
                    <a:pt x="3805840" y="0"/>
                    <a:pt x="3843944" y="6350"/>
                    <a:pt x="3883573" y="27940"/>
                  </a:cubicBezTo>
                  <a:cubicBezTo>
                    <a:pt x="3888145" y="30480"/>
                    <a:pt x="3900338" y="24130"/>
                    <a:pt x="3909483" y="24130"/>
                  </a:cubicBezTo>
                  <a:cubicBezTo>
                    <a:pt x="3946063" y="24130"/>
                    <a:pt x="3982643" y="24130"/>
                    <a:pt x="4020747" y="25400"/>
                  </a:cubicBezTo>
                  <a:cubicBezTo>
                    <a:pt x="4048183" y="26670"/>
                    <a:pt x="4074093" y="34290"/>
                    <a:pt x="4101528" y="36830"/>
                  </a:cubicBezTo>
                  <a:cubicBezTo>
                    <a:pt x="4160971" y="43180"/>
                    <a:pt x="4221937" y="53340"/>
                    <a:pt x="4282904" y="53340"/>
                  </a:cubicBezTo>
                  <a:cubicBezTo>
                    <a:pt x="4397216" y="54610"/>
                    <a:pt x="4511528" y="58420"/>
                    <a:pt x="4624317" y="78740"/>
                  </a:cubicBezTo>
                  <a:cubicBezTo>
                    <a:pt x="4729484" y="97790"/>
                    <a:pt x="4837700" y="97790"/>
                    <a:pt x="4944392" y="113030"/>
                  </a:cubicBezTo>
                  <a:cubicBezTo>
                    <a:pt x="5008407" y="121920"/>
                    <a:pt x="5073945" y="138430"/>
                    <a:pt x="5128816" y="165100"/>
                  </a:cubicBezTo>
                  <a:cubicBezTo>
                    <a:pt x="5188258" y="193040"/>
                    <a:pt x="5233983" y="238760"/>
                    <a:pt x="5287328" y="276860"/>
                  </a:cubicBezTo>
                  <a:cubicBezTo>
                    <a:pt x="5307143" y="290830"/>
                    <a:pt x="5336102" y="300990"/>
                    <a:pt x="5349820" y="318770"/>
                  </a:cubicBezTo>
                  <a:cubicBezTo>
                    <a:pt x="5389448" y="367030"/>
                    <a:pt x="5424503" y="417830"/>
                    <a:pt x="5459559" y="468630"/>
                  </a:cubicBezTo>
                  <a:cubicBezTo>
                    <a:pt x="5485470" y="505460"/>
                    <a:pt x="5511381" y="543560"/>
                    <a:pt x="5531195" y="581660"/>
                  </a:cubicBezTo>
                  <a:cubicBezTo>
                    <a:pt x="5552533" y="626110"/>
                    <a:pt x="5569299" y="671830"/>
                    <a:pt x="5586065" y="718820"/>
                  </a:cubicBezTo>
                  <a:cubicBezTo>
                    <a:pt x="5611976" y="792480"/>
                    <a:pt x="5642459" y="866140"/>
                    <a:pt x="5659225" y="942340"/>
                  </a:cubicBezTo>
                  <a:cubicBezTo>
                    <a:pt x="5683612" y="1049020"/>
                    <a:pt x="5695805" y="1158240"/>
                    <a:pt x="5714095" y="1266190"/>
                  </a:cubicBezTo>
                  <a:cubicBezTo>
                    <a:pt x="5720192" y="1301750"/>
                    <a:pt x="5727812" y="1337310"/>
                    <a:pt x="5730861" y="1372870"/>
                  </a:cubicBezTo>
                  <a:cubicBezTo>
                    <a:pt x="5740006" y="1474470"/>
                    <a:pt x="5746102" y="1574800"/>
                    <a:pt x="5753723" y="1676400"/>
                  </a:cubicBezTo>
                  <a:cubicBezTo>
                    <a:pt x="5764393" y="1802130"/>
                    <a:pt x="5779634" y="1926590"/>
                    <a:pt x="5787255" y="2052320"/>
                  </a:cubicBezTo>
                  <a:cubicBezTo>
                    <a:pt x="5794876" y="2172970"/>
                    <a:pt x="5799956" y="2294890"/>
                    <a:pt x="5797416" y="2416810"/>
                  </a:cubicBezTo>
                  <a:cubicBezTo>
                    <a:pt x="5793352" y="2620010"/>
                    <a:pt x="5781158" y="2821940"/>
                    <a:pt x="5768965" y="3025140"/>
                  </a:cubicBezTo>
                  <a:cubicBezTo>
                    <a:pt x="5761344" y="3150870"/>
                    <a:pt x="5750675" y="3275330"/>
                    <a:pt x="5735433" y="3399790"/>
                  </a:cubicBezTo>
                  <a:cubicBezTo>
                    <a:pt x="5720192" y="3524250"/>
                    <a:pt x="5697329" y="3647440"/>
                    <a:pt x="5680563" y="3771900"/>
                  </a:cubicBezTo>
                  <a:cubicBezTo>
                    <a:pt x="5668370" y="3858260"/>
                    <a:pt x="5665322" y="3944620"/>
                    <a:pt x="5651604" y="4029710"/>
                  </a:cubicBezTo>
                  <a:cubicBezTo>
                    <a:pt x="5639411" y="4107180"/>
                    <a:pt x="5593686" y="4175760"/>
                    <a:pt x="5532719" y="4232910"/>
                  </a:cubicBezTo>
                  <a:cubicBezTo>
                    <a:pt x="5482422" y="4281170"/>
                    <a:pt x="5442794" y="4335780"/>
                    <a:pt x="5390972" y="4382770"/>
                  </a:cubicBezTo>
                  <a:cubicBezTo>
                    <a:pt x="5345247" y="4424680"/>
                    <a:pt x="5294949" y="4466590"/>
                    <a:pt x="5215693" y="4467860"/>
                  </a:cubicBezTo>
                  <a:cubicBezTo>
                    <a:pt x="5197403" y="4467860"/>
                    <a:pt x="5180637" y="4483100"/>
                    <a:pt x="5162347" y="4490720"/>
                  </a:cubicBezTo>
                  <a:cubicBezTo>
                    <a:pt x="5084615" y="4518660"/>
                    <a:pt x="5003834" y="4542790"/>
                    <a:pt x="4927626" y="4573270"/>
                  </a:cubicBezTo>
                  <a:cubicBezTo>
                    <a:pt x="4787403" y="4629150"/>
                    <a:pt x="4636510" y="4638040"/>
                    <a:pt x="4485618" y="4643120"/>
                  </a:cubicBezTo>
                  <a:cubicBezTo>
                    <a:pt x="4427700" y="4645660"/>
                    <a:pt x="4368257" y="4641850"/>
                    <a:pt x="4310339" y="4645660"/>
                  </a:cubicBezTo>
                  <a:cubicBezTo>
                    <a:pt x="4281380" y="4646930"/>
                    <a:pt x="4253945" y="4658360"/>
                    <a:pt x="4226509" y="4663440"/>
                  </a:cubicBezTo>
                  <a:cubicBezTo>
                    <a:pt x="4214316" y="4665980"/>
                    <a:pt x="4202123" y="4664710"/>
                    <a:pt x="4188406" y="4665980"/>
                  </a:cubicBezTo>
                  <a:cubicBezTo>
                    <a:pt x="4170116" y="4667250"/>
                    <a:pt x="4151826" y="4671060"/>
                    <a:pt x="4133536" y="4669790"/>
                  </a:cubicBezTo>
                  <a:cubicBezTo>
                    <a:pt x="4115246" y="4667250"/>
                    <a:pt x="4103053" y="4662170"/>
                    <a:pt x="4100004" y="4662170"/>
                  </a:cubicBezTo>
                  <a:close/>
                </a:path>
              </a:pathLst>
            </a:custGeom>
            <a:blipFill>
              <a:blip r:embed="rId6"/>
              <a:stretch>
                <a:fillRect l="-11132" r="-11132"/>
              </a:stretch>
            </a:blipFill>
          </p:spPr>
          <p:txBody>
            <a:bodyPr/>
            <a:lstStyle/>
            <a:p>
              <a:endParaRPr lang="en-US"/>
            </a:p>
          </p:txBody>
        </p:sp>
      </p:grpSp>
      <p:sp>
        <p:nvSpPr>
          <p:cNvPr id="7" name="TextBox 7"/>
          <p:cNvSpPr txBox="1"/>
          <p:nvPr/>
        </p:nvSpPr>
        <p:spPr>
          <a:xfrm>
            <a:off x="5247579" y="50190"/>
            <a:ext cx="12811821" cy="1253419"/>
          </a:xfrm>
          <a:prstGeom prst="rect">
            <a:avLst/>
          </a:prstGeom>
        </p:spPr>
        <p:txBody>
          <a:bodyPr wrap="square" lIns="0" tIns="0" rIns="0" bIns="0" rtlCol="0" anchor="t">
            <a:spAutoFit/>
          </a:bodyPr>
          <a:lstStyle/>
          <a:p>
            <a:pPr algn="ctr">
              <a:lnSpc>
                <a:spcPts val="10266"/>
              </a:lnSpc>
            </a:pPr>
            <a:r>
              <a:rPr lang="en-US" sz="7333" b="1" dirty="0">
                <a:solidFill>
                  <a:srgbClr val="FFFFFF"/>
                </a:solidFill>
                <a:latin typeface="Roboto Bold"/>
                <a:ea typeface="Roboto Bold"/>
                <a:cs typeface="Roboto Bold"/>
                <a:sym typeface="Roboto Bold"/>
              </a:rPr>
              <a:t>Men’s Equipping Conference</a:t>
            </a:r>
          </a:p>
        </p:txBody>
      </p:sp>
      <p:sp>
        <p:nvSpPr>
          <p:cNvPr id="8" name="TextBox 8"/>
          <p:cNvSpPr txBox="1"/>
          <p:nvPr/>
        </p:nvSpPr>
        <p:spPr>
          <a:xfrm>
            <a:off x="6463946" y="1561666"/>
            <a:ext cx="9157053" cy="1027538"/>
          </a:xfrm>
          <a:prstGeom prst="rect">
            <a:avLst/>
          </a:prstGeom>
        </p:spPr>
        <p:txBody>
          <a:bodyPr wrap="square" lIns="0" tIns="0" rIns="0" bIns="0" rtlCol="0" anchor="t">
            <a:spAutoFit/>
          </a:bodyPr>
          <a:lstStyle/>
          <a:p>
            <a:pPr algn="ctr">
              <a:lnSpc>
                <a:spcPts val="8395"/>
              </a:lnSpc>
            </a:pPr>
            <a:r>
              <a:rPr lang="en-US" sz="5996" b="1" dirty="0">
                <a:solidFill>
                  <a:srgbClr val="FFFFFF"/>
                </a:solidFill>
                <a:latin typeface="Roboto Bold"/>
                <a:ea typeface="Roboto Bold"/>
                <a:cs typeface="Roboto Bold"/>
                <a:sym typeface="Roboto Bold"/>
              </a:rPr>
              <a:t>Saturday, March 15th</a:t>
            </a:r>
          </a:p>
        </p:txBody>
      </p:sp>
      <p:sp>
        <p:nvSpPr>
          <p:cNvPr id="9" name="TextBox 9"/>
          <p:cNvSpPr txBox="1"/>
          <p:nvPr/>
        </p:nvSpPr>
        <p:spPr>
          <a:xfrm>
            <a:off x="7071576" y="2982964"/>
            <a:ext cx="7941792" cy="1283172"/>
          </a:xfrm>
          <a:prstGeom prst="rect">
            <a:avLst/>
          </a:prstGeom>
        </p:spPr>
        <p:txBody>
          <a:bodyPr wrap="square" lIns="0" tIns="0" rIns="0" bIns="0" rtlCol="0" anchor="t">
            <a:spAutoFit/>
          </a:bodyPr>
          <a:lstStyle/>
          <a:p>
            <a:pPr algn="ctr">
              <a:lnSpc>
                <a:spcPts val="4958"/>
              </a:lnSpc>
            </a:pPr>
            <a:r>
              <a:rPr lang="en-US" sz="5833" b="1" dirty="0">
                <a:solidFill>
                  <a:srgbClr val="FFFFFF"/>
                </a:solidFill>
                <a:latin typeface="Roboto Bold"/>
                <a:ea typeface="Roboto Bold"/>
                <a:cs typeface="Roboto Bold"/>
                <a:sym typeface="Roboto Bold"/>
              </a:rPr>
              <a:t>Revive Wesleyan</a:t>
            </a:r>
          </a:p>
          <a:p>
            <a:pPr algn="ctr">
              <a:lnSpc>
                <a:spcPts val="5354"/>
              </a:lnSpc>
            </a:pPr>
            <a:r>
              <a:rPr lang="en-US" sz="3824" b="1" dirty="0">
                <a:solidFill>
                  <a:srgbClr val="FFFFFF"/>
                </a:solidFill>
                <a:latin typeface="Roboto Bold"/>
                <a:ea typeface="Roboto Bold"/>
                <a:cs typeface="Roboto Bold"/>
                <a:sym typeface="Roboto Bold"/>
              </a:rPr>
              <a:t>4999 McKinley Pkwy, Hamburg, NY</a:t>
            </a:r>
          </a:p>
        </p:txBody>
      </p:sp>
      <p:sp>
        <p:nvSpPr>
          <p:cNvPr id="10" name="TextBox 10"/>
          <p:cNvSpPr txBox="1"/>
          <p:nvPr/>
        </p:nvSpPr>
        <p:spPr>
          <a:xfrm>
            <a:off x="4874017" y="5133278"/>
            <a:ext cx="8539966" cy="2075714"/>
          </a:xfrm>
          <a:prstGeom prst="rect">
            <a:avLst/>
          </a:prstGeom>
        </p:spPr>
        <p:txBody>
          <a:bodyPr lIns="0" tIns="0" rIns="0" bIns="0" rtlCol="0" anchor="t">
            <a:spAutoFit/>
          </a:bodyPr>
          <a:lstStyle/>
          <a:p>
            <a:pPr algn="ctr">
              <a:lnSpc>
                <a:spcPts val="5565"/>
              </a:lnSpc>
            </a:pPr>
            <a:r>
              <a:rPr lang="en-US" sz="3975" b="1" dirty="0">
                <a:solidFill>
                  <a:srgbClr val="FFFFFF"/>
                </a:solidFill>
                <a:latin typeface="Roboto Bold"/>
                <a:ea typeface="Roboto Bold"/>
                <a:cs typeface="Roboto Bold"/>
                <a:sym typeface="Roboto Bold"/>
              </a:rPr>
              <a:t>Doors Open @ 7:30 am for Fellowship</a:t>
            </a:r>
          </a:p>
          <a:p>
            <a:pPr algn="ctr">
              <a:lnSpc>
                <a:spcPts val="5565"/>
              </a:lnSpc>
            </a:pPr>
            <a:r>
              <a:rPr lang="en-US" sz="3975" b="1" dirty="0">
                <a:solidFill>
                  <a:srgbClr val="FFFFFF"/>
                </a:solidFill>
                <a:latin typeface="Roboto Bold"/>
                <a:ea typeface="Roboto Bold"/>
                <a:cs typeface="Roboto Bold"/>
                <a:sym typeface="Roboto Bold"/>
              </a:rPr>
              <a:t>Conference Begins @ 8:30</a:t>
            </a:r>
          </a:p>
          <a:p>
            <a:pPr algn="ctr">
              <a:lnSpc>
                <a:spcPts val="5565"/>
              </a:lnSpc>
            </a:pPr>
            <a:r>
              <a:rPr lang="en-US" sz="3975" b="1" dirty="0">
                <a:solidFill>
                  <a:srgbClr val="FFFFFF"/>
                </a:solidFill>
                <a:latin typeface="Roboto Bold"/>
                <a:ea typeface="Roboto Bold"/>
                <a:cs typeface="Roboto Bold"/>
                <a:sym typeface="Roboto Bold"/>
              </a:rPr>
              <a:t>Conference Ends @ 3:30</a:t>
            </a:r>
          </a:p>
        </p:txBody>
      </p:sp>
      <p:sp>
        <p:nvSpPr>
          <p:cNvPr id="11" name="TextBox 11"/>
          <p:cNvSpPr txBox="1"/>
          <p:nvPr/>
        </p:nvSpPr>
        <p:spPr>
          <a:xfrm>
            <a:off x="2133600" y="9328345"/>
            <a:ext cx="14325600" cy="764540"/>
          </a:xfrm>
          <a:prstGeom prst="rect">
            <a:avLst/>
          </a:prstGeom>
          <a:noFill/>
        </p:spPr>
        <p:txBody>
          <a:bodyPr wrap="square" lIns="0" tIns="0" rIns="0" bIns="0" rtlCol="0" anchor="t">
            <a:spAutoFit/>
          </a:bodyPr>
          <a:lstStyle/>
          <a:p>
            <a:pPr algn="ctr">
              <a:lnSpc>
                <a:spcPts val="6159"/>
              </a:lnSpc>
            </a:pPr>
            <a:r>
              <a:rPr lang="en-US" sz="4399" b="1" dirty="0">
                <a:solidFill>
                  <a:srgbClr val="FDCD3F"/>
                </a:solidFill>
                <a:latin typeface="Roboto Bold"/>
                <a:ea typeface="Roboto Bold"/>
                <a:cs typeface="Roboto Bold"/>
                <a:sym typeface="Roboto Bold"/>
              </a:rPr>
              <a:t>REGISTER WITH THE MEN OF THIS CHURCH FOR $52</a:t>
            </a:r>
          </a:p>
        </p:txBody>
      </p:sp>
      <p:sp>
        <p:nvSpPr>
          <p:cNvPr id="12" name="TextBox 12"/>
          <p:cNvSpPr txBox="1"/>
          <p:nvPr/>
        </p:nvSpPr>
        <p:spPr>
          <a:xfrm>
            <a:off x="5410200" y="8338105"/>
            <a:ext cx="7239000" cy="920195"/>
          </a:xfrm>
          <a:prstGeom prst="rect">
            <a:avLst/>
          </a:prstGeom>
        </p:spPr>
        <p:txBody>
          <a:bodyPr wrap="square" lIns="0" tIns="0" rIns="0" bIns="0" rtlCol="0" anchor="t">
            <a:spAutoFit/>
          </a:bodyPr>
          <a:lstStyle/>
          <a:p>
            <a:pPr algn="ctr">
              <a:lnSpc>
                <a:spcPts val="7555"/>
              </a:lnSpc>
            </a:pPr>
            <a:r>
              <a:rPr lang="en-US" sz="5396" b="1" dirty="0">
                <a:solidFill>
                  <a:srgbClr val="FFFFFF"/>
                </a:solidFill>
                <a:latin typeface="Roboto Bold"/>
                <a:ea typeface="Roboto Bold"/>
                <a:cs typeface="Roboto Bold"/>
                <a:sym typeface="Roboto Bold"/>
              </a:rPr>
              <a:t>BuffaloISI.COM</a:t>
            </a:r>
          </a:p>
        </p:txBody>
      </p:sp>
      <p:grpSp>
        <p:nvGrpSpPr>
          <p:cNvPr id="13" name="Group 13"/>
          <p:cNvGrpSpPr/>
          <p:nvPr/>
        </p:nvGrpSpPr>
        <p:grpSpPr>
          <a:xfrm>
            <a:off x="13778827" y="4948045"/>
            <a:ext cx="4031446" cy="3281424"/>
            <a:chOff x="0" y="0"/>
            <a:chExt cx="5794876" cy="4716780"/>
          </a:xfrm>
        </p:grpSpPr>
        <p:sp>
          <p:nvSpPr>
            <p:cNvPr id="14" name="Freeform 14"/>
            <p:cNvSpPr/>
            <p:nvPr/>
          </p:nvSpPr>
          <p:spPr>
            <a:xfrm>
              <a:off x="0" y="-7620"/>
              <a:ext cx="5799956" cy="4726940"/>
            </a:xfrm>
            <a:custGeom>
              <a:avLst/>
              <a:gdLst/>
              <a:ahLst/>
              <a:cxnLst/>
              <a:rect l="l" t="t" r="r" b="b"/>
              <a:pathLst>
                <a:path w="5799956" h="4726940">
                  <a:moveTo>
                    <a:pt x="4100004" y="4662170"/>
                  </a:moveTo>
                  <a:cubicBezTo>
                    <a:pt x="4066472" y="4669790"/>
                    <a:pt x="4040562" y="4679950"/>
                    <a:pt x="4014651" y="4682490"/>
                  </a:cubicBezTo>
                  <a:cubicBezTo>
                    <a:pt x="3868331" y="4692650"/>
                    <a:pt x="3723536" y="4702810"/>
                    <a:pt x="3577215" y="4711700"/>
                  </a:cubicBezTo>
                  <a:cubicBezTo>
                    <a:pt x="3502532" y="4715510"/>
                    <a:pt x="3427847" y="4719320"/>
                    <a:pt x="3353163" y="4720590"/>
                  </a:cubicBezTo>
                  <a:cubicBezTo>
                    <a:pt x="3272382" y="4723130"/>
                    <a:pt x="3191602" y="4726940"/>
                    <a:pt x="3112345" y="4724400"/>
                  </a:cubicBezTo>
                  <a:cubicBezTo>
                    <a:pt x="3036137" y="4723130"/>
                    <a:pt x="2959929" y="4719320"/>
                    <a:pt x="2886769" y="4707890"/>
                  </a:cubicBezTo>
                  <a:cubicBezTo>
                    <a:pt x="2792270" y="4693920"/>
                    <a:pt x="2696248" y="4693920"/>
                    <a:pt x="2603274" y="4681220"/>
                  </a:cubicBezTo>
                  <a:cubicBezTo>
                    <a:pt x="2360932" y="4648200"/>
                    <a:pt x="2114017" y="4657090"/>
                    <a:pt x="1870151" y="4643120"/>
                  </a:cubicBezTo>
                  <a:cubicBezTo>
                    <a:pt x="1732976" y="4635500"/>
                    <a:pt x="1595801" y="4617720"/>
                    <a:pt x="1458626" y="4602480"/>
                  </a:cubicBezTo>
                  <a:cubicBezTo>
                    <a:pt x="1303161" y="4585970"/>
                    <a:pt x="1147696" y="4566920"/>
                    <a:pt x="990707" y="4549140"/>
                  </a:cubicBezTo>
                  <a:cubicBezTo>
                    <a:pt x="876395" y="4536440"/>
                    <a:pt x="760558" y="4523740"/>
                    <a:pt x="646246" y="4511040"/>
                  </a:cubicBezTo>
                  <a:cubicBezTo>
                    <a:pt x="643198" y="4511040"/>
                    <a:pt x="640149" y="4509770"/>
                    <a:pt x="637101" y="4509770"/>
                  </a:cubicBezTo>
                  <a:cubicBezTo>
                    <a:pt x="541079" y="4475480"/>
                    <a:pt x="438960" y="4448810"/>
                    <a:pt x="350558" y="4404360"/>
                  </a:cubicBezTo>
                  <a:cubicBezTo>
                    <a:pt x="201190" y="4328160"/>
                    <a:pt x="137175" y="4206240"/>
                    <a:pt x="131078" y="4062730"/>
                  </a:cubicBezTo>
                  <a:cubicBezTo>
                    <a:pt x="129554" y="4013200"/>
                    <a:pt x="121933" y="3964940"/>
                    <a:pt x="121933" y="3915410"/>
                  </a:cubicBezTo>
                  <a:cubicBezTo>
                    <a:pt x="123457" y="3846830"/>
                    <a:pt x="129554" y="3779520"/>
                    <a:pt x="134127" y="3712210"/>
                  </a:cubicBezTo>
                  <a:cubicBezTo>
                    <a:pt x="146320" y="3511550"/>
                    <a:pt x="152417" y="3310890"/>
                    <a:pt x="134127" y="3110230"/>
                  </a:cubicBezTo>
                  <a:cubicBezTo>
                    <a:pt x="117361" y="2929890"/>
                    <a:pt x="102119" y="2750820"/>
                    <a:pt x="85353" y="2570480"/>
                  </a:cubicBezTo>
                  <a:cubicBezTo>
                    <a:pt x="74684" y="2454910"/>
                    <a:pt x="60967" y="2340610"/>
                    <a:pt x="51822" y="2225040"/>
                  </a:cubicBezTo>
                  <a:cubicBezTo>
                    <a:pt x="45725" y="2148840"/>
                    <a:pt x="47249" y="2071370"/>
                    <a:pt x="41152" y="1995170"/>
                  </a:cubicBezTo>
                  <a:cubicBezTo>
                    <a:pt x="38104" y="1951990"/>
                    <a:pt x="21338" y="1910080"/>
                    <a:pt x="19814" y="1866900"/>
                  </a:cubicBezTo>
                  <a:cubicBezTo>
                    <a:pt x="13717" y="1762760"/>
                    <a:pt x="12193" y="1657350"/>
                    <a:pt x="9145" y="1551940"/>
                  </a:cubicBezTo>
                  <a:cubicBezTo>
                    <a:pt x="7621" y="1511300"/>
                    <a:pt x="0" y="1470660"/>
                    <a:pt x="1524" y="1430020"/>
                  </a:cubicBezTo>
                  <a:cubicBezTo>
                    <a:pt x="3048" y="1366520"/>
                    <a:pt x="12193" y="1303020"/>
                    <a:pt x="13717" y="1239520"/>
                  </a:cubicBezTo>
                  <a:cubicBezTo>
                    <a:pt x="15242" y="1165860"/>
                    <a:pt x="6097" y="1092200"/>
                    <a:pt x="9145" y="1019810"/>
                  </a:cubicBezTo>
                  <a:cubicBezTo>
                    <a:pt x="9145" y="949960"/>
                    <a:pt x="19814" y="881380"/>
                    <a:pt x="30483" y="811530"/>
                  </a:cubicBezTo>
                  <a:cubicBezTo>
                    <a:pt x="33532" y="787400"/>
                    <a:pt x="54870" y="765810"/>
                    <a:pt x="60967" y="741680"/>
                  </a:cubicBezTo>
                  <a:cubicBezTo>
                    <a:pt x="86877" y="622300"/>
                    <a:pt x="114312" y="502920"/>
                    <a:pt x="181376" y="392430"/>
                  </a:cubicBezTo>
                  <a:cubicBezTo>
                    <a:pt x="196617" y="368300"/>
                    <a:pt x="221004" y="346710"/>
                    <a:pt x="243866" y="327660"/>
                  </a:cubicBezTo>
                  <a:cubicBezTo>
                    <a:pt x="251487" y="321310"/>
                    <a:pt x="269777" y="325120"/>
                    <a:pt x="274350" y="325120"/>
                  </a:cubicBezTo>
                  <a:cubicBezTo>
                    <a:pt x="285019" y="308610"/>
                    <a:pt x="291116" y="292100"/>
                    <a:pt x="303309" y="284480"/>
                  </a:cubicBezTo>
                  <a:cubicBezTo>
                    <a:pt x="368848" y="242570"/>
                    <a:pt x="437435" y="212090"/>
                    <a:pt x="522789" y="204470"/>
                  </a:cubicBezTo>
                  <a:cubicBezTo>
                    <a:pt x="586804" y="198120"/>
                    <a:pt x="649294" y="175260"/>
                    <a:pt x="713309" y="162560"/>
                  </a:cubicBezTo>
                  <a:cubicBezTo>
                    <a:pt x="791042" y="147320"/>
                    <a:pt x="868774" y="129540"/>
                    <a:pt x="949555" y="120650"/>
                  </a:cubicBezTo>
                  <a:cubicBezTo>
                    <a:pt x="1022715" y="113030"/>
                    <a:pt x="1092826" y="96520"/>
                    <a:pt x="1167510" y="91440"/>
                  </a:cubicBezTo>
                  <a:cubicBezTo>
                    <a:pt x="1243719" y="86360"/>
                    <a:pt x="1319927" y="71120"/>
                    <a:pt x="1397659" y="66040"/>
                  </a:cubicBezTo>
                  <a:cubicBezTo>
                    <a:pt x="1607994" y="53340"/>
                    <a:pt x="1819853" y="44450"/>
                    <a:pt x="2030188" y="34290"/>
                  </a:cubicBezTo>
                  <a:cubicBezTo>
                    <a:pt x="2082010" y="31750"/>
                    <a:pt x="2133831" y="34290"/>
                    <a:pt x="2185653" y="35560"/>
                  </a:cubicBezTo>
                  <a:cubicBezTo>
                    <a:pt x="2211564" y="36830"/>
                    <a:pt x="2237474" y="41910"/>
                    <a:pt x="2264909" y="44450"/>
                  </a:cubicBezTo>
                  <a:cubicBezTo>
                    <a:pt x="2277102" y="45720"/>
                    <a:pt x="2289296" y="41910"/>
                    <a:pt x="2301489" y="41910"/>
                  </a:cubicBezTo>
                  <a:cubicBezTo>
                    <a:pt x="2338069" y="41910"/>
                    <a:pt x="2376173" y="41910"/>
                    <a:pt x="2412753" y="40640"/>
                  </a:cubicBezTo>
                  <a:cubicBezTo>
                    <a:pt x="2482865" y="38100"/>
                    <a:pt x="2554501" y="31750"/>
                    <a:pt x="2624612" y="31750"/>
                  </a:cubicBezTo>
                  <a:cubicBezTo>
                    <a:pt x="2693200" y="31750"/>
                    <a:pt x="2761787" y="35560"/>
                    <a:pt x="2830375" y="38100"/>
                  </a:cubicBezTo>
                  <a:lnTo>
                    <a:pt x="2885245" y="38100"/>
                  </a:lnTo>
                  <a:cubicBezTo>
                    <a:pt x="2969074" y="35560"/>
                    <a:pt x="3051378" y="35560"/>
                    <a:pt x="3135207" y="31750"/>
                  </a:cubicBezTo>
                  <a:cubicBezTo>
                    <a:pt x="3215988" y="27940"/>
                    <a:pt x="3295245" y="19050"/>
                    <a:pt x="3376026" y="15240"/>
                  </a:cubicBezTo>
                  <a:cubicBezTo>
                    <a:pt x="3414130" y="12700"/>
                    <a:pt x="3453758" y="12700"/>
                    <a:pt x="3491862" y="19050"/>
                  </a:cubicBezTo>
                  <a:cubicBezTo>
                    <a:pt x="3549780" y="27940"/>
                    <a:pt x="3604651" y="33020"/>
                    <a:pt x="3662569" y="19050"/>
                  </a:cubicBezTo>
                  <a:cubicBezTo>
                    <a:pt x="3683907" y="13970"/>
                    <a:pt x="3711342" y="22860"/>
                    <a:pt x="3735729" y="25400"/>
                  </a:cubicBezTo>
                  <a:cubicBezTo>
                    <a:pt x="3746398" y="26670"/>
                    <a:pt x="3758591" y="29210"/>
                    <a:pt x="3764688" y="25400"/>
                  </a:cubicBezTo>
                  <a:cubicBezTo>
                    <a:pt x="3805840" y="0"/>
                    <a:pt x="3843944" y="6350"/>
                    <a:pt x="3883573" y="27940"/>
                  </a:cubicBezTo>
                  <a:cubicBezTo>
                    <a:pt x="3888145" y="30480"/>
                    <a:pt x="3900338" y="24130"/>
                    <a:pt x="3909483" y="24130"/>
                  </a:cubicBezTo>
                  <a:cubicBezTo>
                    <a:pt x="3946063" y="24130"/>
                    <a:pt x="3982643" y="24130"/>
                    <a:pt x="4020747" y="25400"/>
                  </a:cubicBezTo>
                  <a:cubicBezTo>
                    <a:pt x="4048183" y="26670"/>
                    <a:pt x="4074093" y="34290"/>
                    <a:pt x="4101528" y="36830"/>
                  </a:cubicBezTo>
                  <a:cubicBezTo>
                    <a:pt x="4160971" y="43180"/>
                    <a:pt x="4221937" y="53340"/>
                    <a:pt x="4282904" y="53340"/>
                  </a:cubicBezTo>
                  <a:cubicBezTo>
                    <a:pt x="4397216" y="54610"/>
                    <a:pt x="4511528" y="58420"/>
                    <a:pt x="4624317" y="78740"/>
                  </a:cubicBezTo>
                  <a:cubicBezTo>
                    <a:pt x="4729484" y="97790"/>
                    <a:pt x="4837700" y="97790"/>
                    <a:pt x="4944392" y="113030"/>
                  </a:cubicBezTo>
                  <a:cubicBezTo>
                    <a:pt x="5008407" y="121920"/>
                    <a:pt x="5073945" y="138430"/>
                    <a:pt x="5128816" y="165100"/>
                  </a:cubicBezTo>
                  <a:cubicBezTo>
                    <a:pt x="5188258" y="193040"/>
                    <a:pt x="5233983" y="238760"/>
                    <a:pt x="5287328" y="276860"/>
                  </a:cubicBezTo>
                  <a:cubicBezTo>
                    <a:pt x="5307143" y="290830"/>
                    <a:pt x="5336102" y="300990"/>
                    <a:pt x="5349820" y="318770"/>
                  </a:cubicBezTo>
                  <a:cubicBezTo>
                    <a:pt x="5389448" y="367030"/>
                    <a:pt x="5424503" y="417830"/>
                    <a:pt x="5459559" y="468630"/>
                  </a:cubicBezTo>
                  <a:cubicBezTo>
                    <a:pt x="5485470" y="505460"/>
                    <a:pt x="5511381" y="543560"/>
                    <a:pt x="5531195" y="581660"/>
                  </a:cubicBezTo>
                  <a:cubicBezTo>
                    <a:pt x="5552533" y="626110"/>
                    <a:pt x="5569299" y="671830"/>
                    <a:pt x="5586065" y="718820"/>
                  </a:cubicBezTo>
                  <a:cubicBezTo>
                    <a:pt x="5611976" y="792480"/>
                    <a:pt x="5642459" y="866140"/>
                    <a:pt x="5659225" y="942340"/>
                  </a:cubicBezTo>
                  <a:cubicBezTo>
                    <a:pt x="5683612" y="1049020"/>
                    <a:pt x="5695805" y="1158240"/>
                    <a:pt x="5714095" y="1266190"/>
                  </a:cubicBezTo>
                  <a:cubicBezTo>
                    <a:pt x="5720192" y="1301750"/>
                    <a:pt x="5727812" y="1337310"/>
                    <a:pt x="5730861" y="1372870"/>
                  </a:cubicBezTo>
                  <a:cubicBezTo>
                    <a:pt x="5740006" y="1474470"/>
                    <a:pt x="5746102" y="1574800"/>
                    <a:pt x="5753723" y="1676400"/>
                  </a:cubicBezTo>
                  <a:cubicBezTo>
                    <a:pt x="5764393" y="1802130"/>
                    <a:pt x="5779634" y="1926590"/>
                    <a:pt x="5787255" y="2052320"/>
                  </a:cubicBezTo>
                  <a:cubicBezTo>
                    <a:pt x="5794876" y="2172970"/>
                    <a:pt x="5799956" y="2294890"/>
                    <a:pt x="5797416" y="2416810"/>
                  </a:cubicBezTo>
                  <a:cubicBezTo>
                    <a:pt x="5793352" y="2620010"/>
                    <a:pt x="5781158" y="2821940"/>
                    <a:pt x="5768965" y="3025140"/>
                  </a:cubicBezTo>
                  <a:cubicBezTo>
                    <a:pt x="5761344" y="3150870"/>
                    <a:pt x="5750675" y="3275330"/>
                    <a:pt x="5735433" y="3399790"/>
                  </a:cubicBezTo>
                  <a:cubicBezTo>
                    <a:pt x="5720192" y="3524250"/>
                    <a:pt x="5697329" y="3647440"/>
                    <a:pt x="5680563" y="3771900"/>
                  </a:cubicBezTo>
                  <a:cubicBezTo>
                    <a:pt x="5668370" y="3858260"/>
                    <a:pt x="5665322" y="3944620"/>
                    <a:pt x="5651604" y="4029710"/>
                  </a:cubicBezTo>
                  <a:cubicBezTo>
                    <a:pt x="5639411" y="4107180"/>
                    <a:pt x="5593686" y="4175760"/>
                    <a:pt x="5532719" y="4232910"/>
                  </a:cubicBezTo>
                  <a:cubicBezTo>
                    <a:pt x="5482422" y="4281170"/>
                    <a:pt x="5442794" y="4335780"/>
                    <a:pt x="5390972" y="4382770"/>
                  </a:cubicBezTo>
                  <a:cubicBezTo>
                    <a:pt x="5345247" y="4424680"/>
                    <a:pt x="5294949" y="4466590"/>
                    <a:pt x="5215693" y="4467860"/>
                  </a:cubicBezTo>
                  <a:cubicBezTo>
                    <a:pt x="5197403" y="4467860"/>
                    <a:pt x="5180637" y="4483100"/>
                    <a:pt x="5162347" y="4490720"/>
                  </a:cubicBezTo>
                  <a:cubicBezTo>
                    <a:pt x="5084615" y="4518660"/>
                    <a:pt x="5003834" y="4542790"/>
                    <a:pt x="4927626" y="4573270"/>
                  </a:cubicBezTo>
                  <a:cubicBezTo>
                    <a:pt x="4787403" y="4629150"/>
                    <a:pt x="4636510" y="4638040"/>
                    <a:pt x="4485618" y="4643120"/>
                  </a:cubicBezTo>
                  <a:cubicBezTo>
                    <a:pt x="4427700" y="4645660"/>
                    <a:pt x="4368257" y="4641850"/>
                    <a:pt x="4310339" y="4645660"/>
                  </a:cubicBezTo>
                  <a:cubicBezTo>
                    <a:pt x="4281380" y="4646930"/>
                    <a:pt x="4253945" y="4658360"/>
                    <a:pt x="4226509" y="4663440"/>
                  </a:cubicBezTo>
                  <a:cubicBezTo>
                    <a:pt x="4214316" y="4665980"/>
                    <a:pt x="4202123" y="4664710"/>
                    <a:pt x="4188406" y="4665980"/>
                  </a:cubicBezTo>
                  <a:cubicBezTo>
                    <a:pt x="4170116" y="4667250"/>
                    <a:pt x="4151826" y="4671060"/>
                    <a:pt x="4133536" y="4669790"/>
                  </a:cubicBezTo>
                  <a:cubicBezTo>
                    <a:pt x="4115246" y="4667250"/>
                    <a:pt x="4103053" y="4662170"/>
                    <a:pt x="4100004" y="4662170"/>
                  </a:cubicBezTo>
                  <a:close/>
                </a:path>
              </a:pathLst>
            </a:custGeom>
            <a:blipFill>
              <a:blip r:embed="rId7"/>
              <a:stretch>
                <a:fillRect l="-11132" r="-11132"/>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395443" y="449919"/>
            <a:ext cx="3291243" cy="3262624"/>
          </a:xfrm>
          <a:custGeom>
            <a:avLst/>
            <a:gdLst/>
            <a:ahLst/>
            <a:cxnLst/>
            <a:rect l="l" t="t" r="r" b="b"/>
            <a:pathLst>
              <a:path w="3291243" h="3262624">
                <a:moveTo>
                  <a:pt x="0" y="0"/>
                </a:moveTo>
                <a:lnTo>
                  <a:pt x="3291243" y="0"/>
                </a:lnTo>
                <a:lnTo>
                  <a:pt x="3291243" y="3262623"/>
                </a:lnTo>
                <a:lnTo>
                  <a:pt x="0" y="3262623"/>
                </a:lnTo>
                <a:lnTo>
                  <a:pt x="0" y="0"/>
                </a:lnTo>
                <a:close/>
              </a:path>
            </a:pathLst>
          </a:custGeom>
          <a:blipFill>
            <a:blip r:embed="rId3"/>
            <a:stretch>
              <a:fillRect t="-438" b="-438"/>
            </a:stretch>
          </a:blipFill>
        </p:spPr>
        <p:txBody>
          <a:bodyPr/>
          <a:lstStyle/>
          <a:p>
            <a:endParaRPr lang="en-US"/>
          </a:p>
        </p:txBody>
      </p:sp>
      <p:sp>
        <p:nvSpPr>
          <p:cNvPr id="4" name="Freeform 4"/>
          <p:cNvSpPr/>
          <p:nvPr/>
        </p:nvSpPr>
        <p:spPr>
          <a:xfrm>
            <a:off x="7848600" y="931094"/>
            <a:ext cx="3221729" cy="328885"/>
          </a:xfrm>
          <a:custGeom>
            <a:avLst/>
            <a:gdLst/>
            <a:ahLst/>
            <a:cxnLst/>
            <a:rect l="l" t="t" r="r" b="b"/>
            <a:pathLst>
              <a:path w="3221729" h="328885">
                <a:moveTo>
                  <a:pt x="0" y="0"/>
                </a:moveTo>
                <a:lnTo>
                  <a:pt x="3221729" y="0"/>
                </a:lnTo>
                <a:lnTo>
                  <a:pt x="3221729" y="328885"/>
                </a:lnTo>
                <a:lnTo>
                  <a:pt x="0" y="3288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1070329" y="1463965"/>
            <a:ext cx="5522754" cy="3679535"/>
          </a:xfrm>
          <a:custGeom>
            <a:avLst/>
            <a:gdLst/>
            <a:ahLst/>
            <a:cxnLst/>
            <a:rect l="l" t="t" r="r" b="b"/>
            <a:pathLst>
              <a:path w="5522754" h="3679535">
                <a:moveTo>
                  <a:pt x="0" y="0"/>
                </a:moveTo>
                <a:lnTo>
                  <a:pt x="5522754" y="0"/>
                </a:lnTo>
                <a:lnTo>
                  <a:pt x="5522754" y="3679535"/>
                </a:lnTo>
                <a:lnTo>
                  <a:pt x="0" y="3679535"/>
                </a:lnTo>
                <a:lnTo>
                  <a:pt x="0" y="0"/>
                </a:lnTo>
                <a:close/>
              </a:path>
            </a:pathLst>
          </a:custGeom>
          <a:blipFill>
            <a:blip r:embed="rId6"/>
            <a:stretch>
              <a:fillRect/>
            </a:stretch>
          </a:blipFill>
        </p:spPr>
        <p:txBody>
          <a:bodyPr/>
          <a:lstStyle/>
          <a:p>
            <a:endParaRPr lang="en-US"/>
          </a:p>
        </p:txBody>
      </p:sp>
      <p:sp>
        <p:nvSpPr>
          <p:cNvPr id="6" name="Freeform 6"/>
          <p:cNvSpPr/>
          <p:nvPr/>
        </p:nvSpPr>
        <p:spPr>
          <a:xfrm>
            <a:off x="3991486" y="1425416"/>
            <a:ext cx="5692576" cy="3795051"/>
          </a:xfrm>
          <a:custGeom>
            <a:avLst/>
            <a:gdLst/>
            <a:ahLst/>
            <a:cxnLst/>
            <a:rect l="l" t="t" r="r" b="b"/>
            <a:pathLst>
              <a:path w="5692576" h="3795051">
                <a:moveTo>
                  <a:pt x="0" y="0"/>
                </a:moveTo>
                <a:lnTo>
                  <a:pt x="5692576" y="0"/>
                </a:lnTo>
                <a:lnTo>
                  <a:pt x="5692576" y="3795050"/>
                </a:lnTo>
                <a:lnTo>
                  <a:pt x="0" y="3795050"/>
                </a:lnTo>
                <a:lnTo>
                  <a:pt x="0" y="0"/>
                </a:lnTo>
                <a:close/>
              </a:path>
            </a:pathLst>
          </a:custGeom>
          <a:blipFill>
            <a:blip r:embed="rId7"/>
            <a:stretch>
              <a:fillRect/>
            </a:stretch>
          </a:blipFill>
        </p:spPr>
        <p:txBody>
          <a:bodyPr/>
          <a:lstStyle/>
          <a:p>
            <a:endParaRPr lang="en-US"/>
          </a:p>
        </p:txBody>
      </p:sp>
      <p:sp>
        <p:nvSpPr>
          <p:cNvPr id="7" name="TextBox 7"/>
          <p:cNvSpPr txBox="1"/>
          <p:nvPr/>
        </p:nvSpPr>
        <p:spPr>
          <a:xfrm>
            <a:off x="3991486" y="109922"/>
            <a:ext cx="12848714" cy="985615"/>
          </a:xfrm>
          <a:prstGeom prst="rect">
            <a:avLst/>
          </a:prstGeom>
        </p:spPr>
        <p:txBody>
          <a:bodyPr wrap="square" lIns="0" tIns="0" rIns="0" bIns="0" rtlCol="0" anchor="t">
            <a:spAutoFit/>
          </a:bodyPr>
          <a:lstStyle/>
          <a:p>
            <a:pPr algn="ctr">
              <a:lnSpc>
                <a:spcPts val="8054"/>
              </a:lnSpc>
            </a:pPr>
            <a:r>
              <a:rPr lang="en-US" sz="5753" b="1" dirty="0">
                <a:solidFill>
                  <a:srgbClr val="FFFFFF"/>
                </a:solidFill>
                <a:latin typeface="Roboto Bold"/>
                <a:ea typeface="Roboto Bold"/>
                <a:cs typeface="Roboto Bold"/>
                <a:sym typeface="Roboto Bold"/>
              </a:rPr>
              <a:t>Men’s Equipping Conference</a:t>
            </a:r>
          </a:p>
        </p:txBody>
      </p:sp>
      <p:sp>
        <p:nvSpPr>
          <p:cNvPr id="8" name="TextBox 8"/>
          <p:cNvSpPr txBox="1"/>
          <p:nvPr/>
        </p:nvSpPr>
        <p:spPr>
          <a:xfrm>
            <a:off x="1028700" y="5596111"/>
            <a:ext cx="19467901" cy="3960698"/>
          </a:xfrm>
          <a:prstGeom prst="rect">
            <a:avLst/>
          </a:prstGeom>
        </p:spPr>
        <p:txBody>
          <a:bodyPr lIns="0" tIns="0" rIns="0" bIns="0" rtlCol="0" anchor="t">
            <a:spAutoFit/>
          </a:bodyPr>
          <a:lstStyle/>
          <a:p>
            <a:pPr algn="just">
              <a:lnSpc>
                <a:spcPts val="7999"/>
              </a:lnSpc>
            </a:pPr>
            <a:r>
              <a:rPr lang="en-US" sz="4443" b="1" dirty="0">
                <a:solidFill>
                  <a:srgbClr val="FFFFFF"/>
                </a:solidFill>
                <a:latin typeface="Roboto Bold"/>
                <a:ea typeface="Roboto Bold"/>
                <a:cs typeface="Roboto Bold"/>
                <a:sym typeface="Roboto Bold"/>
              </a:rPr>
              <a:t>WORSHIP with hundreds of men from all over the region!</a:t>
            </a:r>
          </a:p>
          <a:p>
            <a:pPr algn="just">
              <a:lnSpc>
                <a:spcPts val="7999"/>
              </a:lnSpc>
            </a:pPr>
            <a:r>
              <a:rPr lang="en-US" sz="4443" b="1" dirty="0">
                <a:solidFill>
                  <a:srgbClr val="FFFFFF"/>
                </a:solidFill>
                <a:latin typeface="Roboto Bold"/>
                <a:ea typeface="Roboto Bold"/>
                <a:cs typeface="Roboto Bold"/>
                <a:sym typeface="Roboto Bold"/>
              </a:rPr>
              <a:t>CHOOSE from 16 different equipping seminars</a:t>
            </a:r>
          </a:p>
          <a:p>
            <a:pPr algn="just">
              <a:lnSpc>
                <a:spcPts val="7999"/>
              </a:lnSpc>
            </a:pPr>
            <a:r>
              <a:rPr lang="en-US" sz="4443" b="1" dirty="0">
                <a:solidFill>
                  <a:srgbClr val="FFFFFF"/>
                </a:solidFill>
                <a:latin typeface="Roboto Bold"/>
                <a:ea typeface="Roboto Bold"/>
                <a:cs typeface="Roboto Bold"/>
                <a:sym typeface="Roboto Bold"/>
              </a:rPr>
              <a:t>VISIT with expert presenters and exhibitors</a:t>
            </a:r>
          </a:p>
          <a:p>
            <a:pPr algn="just">
              <a:lnSpc>
                <a:spcPts val="7999"/>
              </a:lnSpc>
            </a:pPr>
            <a:r>
              <a:rPr lang="en-US" sz="4443" b="1" dirty="0">
                <a:solidFill>
                  <a:srgbClr val="FFFFFF"/>
                </a:solidFill>
                <a:latin typeface="Roboto Bold"/>
                <a:ea typeface="Roboto Bold"/>
                <a:cs typeface="Roboto Bold"/>
                <a:sym typeface="Roboto Bold"/>
              </a:rPr>
              <a:t>EQUIP yourself with resources from local and national </a:t>
            </a:r>
            <a:r>
              <a:rPr lang="en-US" sz="4443" b="1" dirty="0" err="1">
                <a:solidFill>
                  <a:srgbClr val="FFFFFF"/>
                </a:solidFill>
                <a:latin typeface="Roboto Bold"/>
                <a:ea typeface="Roboto Bold"/>
                <a:cs typeface="Roboto Bold"/>
                <a:sym typeface="Roboto Bold"/>
              </a:rPr>
              <a:t>minitries</a:t>
            </a:r>
            <a:endParaRPr lang="en-US" sz="4443" b="1" dirty="0">
              <a:solidFill>
                <a:srgbClr val="FFFFFF"/>
              </a:solidFill>
              <a:latin typeface="Roboto Bold"/>
              <a:ea typeface="Roboto Bold"/>
              <a:cs typeface="Roboto Bold"/>
              <a:sym typeface="Roboto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739877" y="278986"/>
            <a:ext cx="2380744" cy="2360042"/>
          </a:xfrm>
          <a:custGeom>
            <a:avLst/>
            <a:gdLst/>
            <a:ahLst/>
            <a:cxnLst/>
            <a:rect l="l" t="t" r="r" b="b"/>
            <a:pathLst>
              <a:path w="2380744" h="2360042">
                <a:moveTo>
                  <a:pt x="0" y="0"/>
                </a:moveTo>
                <a:lnTo>
                  <a:pt x="2380744" y="0"/>
                </a:lnTo>
                <a:lnTo>
                  <a:pt x="2380744" y="2360042"/>
                </a:lnTo>
                <a:lnTo>
                  <a:pt x="0" y="2360042"/>
                </a:lnTo>
                <a:lnTo>
                  <a:pt x="0" y="0"/>
                </a:lnTo>
                <a:close/>
              </a:path>
            </a:pathLst>
          </a:custGeom>
          <a:blipFill>
            <a:blip r:embed="rId3"/>
            <a:stretch>
              <a:fillRect t="-438" b="-438"/>
            </a:stretch>
          </a:blipFill>
        </p:spPr>
        <p:txBody>
          <a:bodyPr/>
          <a:lstStyle/>
          <a:p>
            <a:endParaRPr lang="en-US"/>
          </a:p>
        </p:txBody>
      </p:sp>
      <p:grpSp>
        <p:nvGrpSpPr>
          <p:cNvPr id="4" name="Group 4"/>
          <p:cNvGrpSpPr/>
          <p:nvPr/>
        </p:nvGrpSpPr>
        <p:grpSpPr>
          <a:xfrm>
            <a:off x="12736241" y="3385583"/>
            <a:ext cx="5166002" cy="5166002"/>
            <a:chOff x="0" y="0"/>
            <a:chExt cx="812800" cy="812800"/>
          </a:xfrm>
        </p:grpSpPr>
        <p:sp>
          <p:nvSpPr>
            <p:cNvPr id="5" name="Freeform 5"/>
            <p:cNvSpPr/>
            <p:nvPr/>
          </p:nvSpPr>
          <p:spPr>
            <a:xfrm>
              <a:off x="0" y="0"/>
              <a:ext cx="812800" cy="812800"/>
            </a:xfrm>
            <a:custGeom>
              <a:avLst/>
              <a:gdLst/>
              <a:ahLst/>
              <a:cxnLst/>
              <a:rect l="l" t="t" r="r" b="b"/>
              <a:pathLst>
                <a:path w="812800" h="812800">
                  <a:moveTo>
                    <a:pt x="34468" y="0"/>
                  </a:moveTo>
                  <a:lnTo>
                    <a:pt x="778332" y="0"/>
                  </a:lnTo>
                  <a:cubicBezTo>
                    <a:pt x="797368" y="0"/>
                    <a:pt x="812800" y="15432"/>
                    <a:pt x="812800" y="34468"/>
                  </a:cubicBezTo>
                  <a:lnTo>
                    <a:pt x="812800" y="778332"/>
                  </a:lnTo>
                  <a:cubicBezTo>
                    <a:pt x="812800" y="797368"/>
                    <a:pt x="797368" y="812800"/>
                    <a:pt x="778332" y="812800"/>
                  </a:cubicBezTo>
                  <a:lnTo>
                    <a:pt x="34468" y="812800"/>
                  </a:lnTo>
                  <a:cubicBezTo>
                    <a:pt x="15432" y="812800"/>
                    <a:pt x="0" y="797368"/>
                    <a:pt x="0" y="778332"/>
                  </a:cubicBezTo>
                  <a:lnTo>
                    <a:pt x="0" y="34468"/>
                  </a:lnTo>
                  <a:cubicBezTo>
                    <a:pt x="0" y="15432"/>
                    <a:pt x="15432" y="0"/>
                    <a:pt x="34468" y="0"/>
                  </a:cubicBezTo>
                  <a:close/>
                </a:path>
              </a:pathLst>
            </a:custGeom>
            <a:blipFill>
              <a:blip r:embed="rId4">
                <a:extLst>
                  <a:ext uri="{28A0092B-C50C-407E-A947-70E740481C1C}">
                    <a14:useLocalDpi xmlns:a14="http://schemas.microsoft.com/office/drawing/2010/main" val="0"/>
                  </a:ext>
                </a:extLst>
              </a:blip>
              <a:stretch>
                <a:fillRect/>
              </a:stretch>
            </a:blipFill>
          </p:spPr>
          <p:txBody>
            <a:bodyPr/>
            <a:lstStyle/>
            <a:p>
              <a:endParaRPr lang="en-US" dirty="0"/>
            </a:p>
          </p:txBody>
        </p:sp>
      </p:grpSp>
      <p:sp>
        <p:nvSpPr>
          <p:cNvPr id="6" name="TextBox 6"/>
          <p:cNvSpPr txBox="1"/>
          <p:nvPr/>
        </p:nvSpPr>
        <p:spPr>
          <a:xfrm>
            <a:off x="5791200" y="642431"/>
            <a:ext cx="8382000" cy="1214731"/>
          </a:xfrm>
          <a:prstGeom prst="rect">
            <a:avLst/>
          </a:prstGeom>
        </p:spPr>
        <p:txBody>
          <a:bodyPr wrap="square" lIns="0" tIns="0" rIns="0" bIns="0" rtlCol="0" anchor="t">
            <a:spAutoFit/>
          </a:bodyPr>
          <a:lstStyle/>
          <a:p>
            <a:pPr algn="ctr">
              <a:lnSpc>
                <a:spcPts val="9908"/>
              </a:lnSpc>
            </a:pPr>
            <a:r>
              <a:rPr lang="en-US" sz="7077" b="1" dirty="0">
                <a:solidFill>
                  <a:srgbClr val="FFFFFF"/>
                </a:solidFill>
                <a:latin typeface="Roboto Bold"/>
                <a:ea typeface="Roboto Bold"/>
                <a:cs typeface="Roboto Bold"/>
                <a:sym typeface="Roboto Bold"/>
              </a:rPr>
              <a:t>Keynote Speakers</a:t>
            </a:r>
          </a:p>
        </p:txBody>
      </p:sp>
      <p:sp>
        <p:nvSpPr>
          <p:cNvPr id="7" name="TextBox 7"/>
          <p:cNvSpPr txBox="1"/>
          <p:nvPr/>
        </p:nvSpPr>
        <p:spPr>
          <a:xfrm>
            <a:off x="487192" y="3042852"/>
            <a:ext cx="11933408" cy="7484100"/>
          </a:xfrm>
          <a:prstGeom prst="rect">
            <a:avLst/>
          </a:prstGeom>
        </p:spPr>
        <p:txBody>
          <a:bodyPr wrap="square" lIns="0" tIns="0" rIns="0" bIns="0" rtlCol="0" anchor="t">
            <a:spAutoFit/>
          </a:bodyPr>
          <a:lstStyle/>
          <a:p>
            <a:pPr marL="0" marR="0" lvl="0" indent="0" algn="l" rtl="0">
              <a:spcBef>
                <a:spcPts val="0"/>
              </a:spcBef>
              <a:spcAft>
                <a:spcPts val="0"/>
              </a:spcAft>
              <a:buNone/>
            </a:pPr>
            <a:r>
              <a:rPr lang="en-US" sz="4000" b="1" i="0" u="none" strike="noStrike" cap="none" dirty="0">
                <a:solidFill>
                  <a:schemeClr val="lt1"/>
                </a:solidFill>
                <a:latin typeface="Roboto Bold" panose="02000000000000000000" charset="0"/>
                <a:ea typeface="Roboto Bold" panose="02000000000000000000" charset="0"/>
                <a:cs typeface="Roboto" panose="02000000000000000000" pitchFamily="2" charset="0"/>
                <a:sym typeface="Tahoma"/>
              </a:rPr>
              <a:t>Abdu </a:t>
            </a:r>
            <a:r>
              <a:rPr lang="en-US" sz="4000" b="1" i="0" u="none" strike="noStrike" cap="none" dirty="0" err="1">
                <a:solidFill>
                  <a:schemeClr val="lt1"/>
                </a:solidFill>
                <a:latin typeface="Roboto Bold" panose="02000000000000000000" charset="0"/>
                <a:ea typeface="Roboto Bold" panose="02000000000000000000" charset="0"/>
                <a:cs typeface="Roboto" panose="02000000000000000000" pitchFamily="2" charset="0"/>
                <a:sym typeface="Tahoma"/>
              </a:rPr>
              <a:t>Murrary</a:t>
            </a:r>
            <a:r>
              <a:rPr lang="en-US" sz="4000" b="1" i="0" u="none" strike="noStrike" cap="none" dirty="0">
                <a:solidFill>
                  <a:schemeClr val="lt1"/>
                </a:solidFill>
                <a:latin typeface="Roboto Bold" panose="02000000000000000000" charset="0"/>
                <a:ea typeface="Roboto Bold" panose="02000000000000000000" charset="0"/>
                <a:cs typeface="Roboto" panose="02000000000000000000" pitchFamily="2" charset="0"/>
                <a:sym typeface="Tahoma"/>
              </a:rPr>
              <a:t> </a:t>
            </a:r>
            <a:r>
              <a:rPr lang="en-US" sz="4000" dirty="0">
                <a:solidFill>
                  <a:srgbClr val="FFFFFF"/>
                </a:solidFill>
                <a:latin typeface="Roboto" panose="02000000000000000000" pitchFamily="2" charset="0"/>
                <a:ea typeface="Roboto" panose="02000000000000000000" pitchFamily="2" charset="0"/>
                <a:cs typeface="Roboto" panose="02000000000000000000" pitchFamily="2" charset="0"/>
                <a:sym typeface="Calibri"/>
              </a:rPr>
              <a:t>is a speaker, author, and attorney specializing in the intersection and collision of faith with emerging cultural trends. Having written four books and nationally published articles, he tackles complex issues through forums, debates, and dialogue at leading universities across the country. In 2004 Abdu founded Embrace the Truth, a ministry committed to offering the credibility of the gospel to everyone who has questions. He also challenges believers that we must conform our conduct to model the character of Jesus.</a:t>
            </a:r>
            <a:endParaRPr lang="en-US" sz="4000"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a:p>
            <a:pPr algn="just">
              <a:lnSpc>
                <a:spcPts val="4600"/>
              </a:lnSpc>
            </a:pPr>
            <a:endParaRPr lang="en-US" sz="4002" dirty="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739877" y="278986"/>
            <a:ext cx="2380744" cy="2360042"/>
          </a:xfrm>
          <a:custGeom>
            <a:avLst/>
            <a:gdLst/>
            <a:ahLst/>
            <a:cxnLst/>
            <a:rect l="l" t="t" r="r" b="b"/>
            <a:pathLst>
              <a:path w="2380744" h="2360042">
                <a:moveTo>
                  <a:pt x="0" y="0"/>
                </a:moveTo>
                <a:lnTo>
                  <a:pt x="2380744" y="0"/>
                </a:lnTo>
                <a:lnTo>
                  <a:pt x="2380744" y="2360042"/>
                </a:lnTo>
                <a:lnTo>
                  <a:pt x="0" y="2360042"/>
                </a:lnTo>
                <a:lnTo>
                  <a:pt x="0" y="0"/>
                </a:lnTo>
                <a:close/>
              </a:path>
            </a:pathLst>
          </a:custGeom>
          <a:blipFill>
            <a:blip r:embed="rId3"/>
            <a:stretch>
              <a:fillRect t="-438" b="-438"/>
            </a:stretch>
          </a:blipFill>
        </p:spPr>
        <p:txBody>
          <a:bodyPr/>
          <a:lstStyle/>
          <a:p>
            <a:endParaRPr lang="en-US"/>
          </a:p>
        </p:txBody>
      </p:sp>
      <p:grpSp>
        <p:nvGrpSpPr>
          <p:cNvPr id="4" name="Group 4"/>
          <p:cNvGrpSpPr/>
          <p:nvPr/>
        </p:nvGrpSpPr>
        <p:grpSpPr>
          <a:xfrm>
            <a:off x="12736241" y="3385583"/>
            <a:ext cx="5166002" cy="5166002"/>
            <a:chOff x="0" y="0"/>
            <a:chExt cx="812800" cy="812800"/>
          </a:xfrm>
        </p:grpSpPr>
        <p:sp>
          <p:nvSpPr>
            <p:cNvPr id="5" name="Freeform 5"/>
            <p:cNvSpPr/>
            <p:nvPr/>
          </p:nvSpPr>
          <p:spPr>
            <a:xfrm>
              <a:off x="0" y="0"/>
              <a:ext cx="812800" cy="812800"/>
            </a:xfrm>
            <a:custGeom>
              <a:avLst/>
              <a:gdLst/>
              <a:ahLst/>
              <a:cxnLst/>
              <a:rect l="l" t="t" r="r" b="b"/>
              <a:pathLst>
                <a:path w="812800" h="812800">
                  <a:moveTo>
                    <a:pt x="34468" y="0"/>
                  </a:moveTo>
                  <a:lnTo>
                    <a:pt x="778332" y="0"/>
                  </a:lnTo>
                  <a:cubicBezTo>
                    <a:pt x="797368" y="0"/>
                    <a:pt x="812800" y="15432"/>
                    <a:pt x="812800" y="34468"/>
                  </a:cubicBezTo>
                  <a:lnTo>
                    <a:pt x="812800" y="778332"/>
                  </a:lnTo>
                  <a:cubicBezTo>
                    <a:pt x="812800" y="797368"/>
                    <a:pt x="797368" y="812800"/>
                    <a:pt x="778332" y="812800"/>
                  </a:cubicBezTo>
                  <a:lnTo>
                    <a:pt x="34468" y="812800"/>
                  </a:lnTo>
                  <a:cubicBezTo>
                    <a:pt x="15432" y="812800"/>
                    <a:pt x="0" y="797368"/>
                    <a:pt x="0" y="778332"/>
                  </a:cubicBezTo>
                  <a:lnTo>
                    <a:pt x="0" y="34468"/>
                  </a:lnTo>
                  <a:cubicBezTo>
                    <a:pt x="0" y="15432"/>
                    <a:pt x="15432" y="0"/>
                    <a:pt x="34468" y="0"/>
                  </a:cubicBezTo>
                  <a:close/>
                </a:path>
              </a:pathLst>
            </a:custGeom>
            <a:blipFill>
              <a:blip r:embed="rId4">
                <a:extLst>
                  <a:ext uri="{28A0092B-C50C-407E-A947-70E740481C1C}">
                    <a14:useLocalDpi xmlns:a14="http://schemas.microsoft.com/office/drawing/2010/main" val="0"/>
                  </a:ext>
                </a:extLst>
              </a:blip>
              <a:stretch>
                <a:fillRect/>
              </a:stretch>
            </a:blipFill>
          </p:spPr>
          <p:txBody>
            <a:bodyPr/>
            <a:lstStyle/>
            <a:p>
              <a:endParaRPr lang="en-US" dirty="0"/>
            </a:p>
          </p:txBody>
        </p:sp>
      </p:grpSp>
      <p:sp>
        <p:nvSpPr>
          <p:cNvPr id="6" name="TextBox 6"/>
          <p:cNvSpPr txBox="1"/>
          <p:nvPr/>
        </p:nvSpPr>
        <p:spPr>
          <a:xfrm>
            <a:off x="5791200" y="642431"/>
            <a:ext cx="8839200" cy="1214731"/>
          </a:xfrm>
          <a:prstGeom prst="rect">
            <a:avLst/>
          </a:prstGeom>
        </p:spPr>
        <p:txBody>
          <a:bodyPr wrap="square" lIns="0" tIns="0" rIns="0" bIns="0" rtlCol="0" anchor="t">
            <a:spAutoFit/>
          </a:bodyPr>
          <a:lstStyle/>
          <a:p>
            <a:pPr algn="ctr">
              <a:lnSpc>
                <a:spcPts val="9908"/>
              </a:lnSpc>
            </a:pPr>
            <a:r>
              <a:rPr lang="en-US" sz="7077" b="1" dirty="0">
                <a:solidFill>
                  <a:srgbClr val="FFFFFF"/>
                </a:solidFill>
                <a:latin typeface="Roboto Bold"/>
                <a:ea typeface="Roboto Bold"/>
                <a:cs typeface="Roboto Bold"/>
                <a:sym typeface="Roboto Bold"/>
              </a:rPr>
              <a:t>Keynote Speakers</a:t>
            </a:r>
          </a:p>
        </p:txBody>
      </p:sp>
      <p:sp>
        <p:nvSpPr>
          <p:cNvPr id="7" name="TextBox 7"/>
          <p:cNvSpPr txBox="1"/>
          <p:nvPr/>
        </p:nvSpPr>
        <p:spPr>
          <a:xfrm>
            <a:off x="464247" y="3071863"/>
            <a:ext cx="11797244" cy="8022709"/>
          </a:xfrm>
          <a:prstGeom prst="rect">
            <a:avLst/>
          </a:prstGeom>
        </p:spPr>
        <p:txBody>
          <a:bodyPr lIns="0" tIns="0" rIns="0" bIns="0" rtlCol="0" anchor="t">
            <a:spAutoFit/>
          </a:bodyPr>
          <a:lstStyle/>
          <a:p>
            <a:pPr marL="0" marR="0" lvl="0" indent="0" algn="l" rtl="0">
              <a:spcBef>
                <a:spcPts val="0"/>
              </a:spcBef>
              <a:spcAft>
                <a:spcPts val="0"/>
              </a:spcAft>
              <a:buNone/>
            </a:pPr>
            <a:r>
              <a:rPr lang="en-US" sz="4800" b="1"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Tahoma"/>
              </a:rPr>
              <a:t>Jeff Kemp </a:t>
            </a:r>
            <a:r>
              <a:rPr lang="en-US" sz="4000"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is a former NFL quarterback and author of </a:t>
            </a:r>
            <a:r>
              <a:rPr lang="en-US" sz="4000" i="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Facing the Blitz: Three Strategies for Turning Trials Into Triumphs</a:t>
            </a:r>
            <a:r>
              <a:rPr lang="en-US" sz="4000"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 and </a:t>
            </a:r>
            <a:r>
              <a:rPr lang="en-US" sz="4000" i="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Receive: The Way of Jesus for Men</a:t>
            </a:r>
            <a:r>
              <a:rPr lang="en-US" sz="4000"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 He is the son of Jack Kemp, former NFL quarterback and Vice-Presidential candidate. After 11 NFL seasons, Jeff retired to focus on his passion for families and seeing men become better friends, husbands, and fathers. He led Stronger Families, a non-profit dedicated to helping families thrive. Jeff also served as a V.P. at </a:t>
            </a:r>
            <a:r>
              <a:rPr lang="en-US" sz="4000" dirty="0" err="1">
                <a:solidFill>
                  <a:schemeClr val="lt1"/>
                </a:solidFill>
                <a:latin typeface="Roboto" panose="02000000000000000000" pitchFamily="2" charset="0"/>
                <a:ea typeface="Roboto" panose="02000000000000000000" pitchFamily="2" charset="0"/>
                <a:cs typeface="Roboto" panose="02000000000000000000" pitchFamily="2" charset="0"/>
                <a:sym typeface="Calibri"/>
              </a:rPr>
              <a:t>FamilyLife</a:t>
            </a:r>
            <a:r>
              <a:rPr lang="en-US" sz="4000"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 to support marriages, families, and churches.</a:t>
            </a:r>
          </a:p>
          <a:p>
            <a:pPr algn="just">
              <a:lnSpc>
                <a:spcPts val="4547"/>
              </a:lnSpc>
            </a:pPr>
            <a:endParaRPr lang="en-US" sz="4000" dirty="0">
              <a:solidFill>
                <a:srgbClr val="FFFFFF"/>
              </a:solidFill>
              <a:latin typeface="Roboto" panose="02000000000000000000" pitchFamily="2" charset="0"/>
              <a:ea typeface="Roboto" panose="02000000000000000000" pitchFamily="2" charset="0"/>
              <a:cs typeface="Roboto" panose="02000000000000000000" pitchFamily="2" charset="0"/>
              <a:sym typeface="Roboto"/>
            </a:endParaRPr>
          </a:p>
          <a:p>
            <a:pPr algn="just">
              <a:lnSpc>
                <a:spcPts val="4331"/>
              </a:lnSpc>
            </a:pPr>
            <a:endParaRPr lang="en-US" sz="3999" dirty="0">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11301"/>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457016" y="151409"/>
            <a:ext cx="4227183" cy="4190425"/>
          </a:xfrm>
          <a:custGeom>
            <a:avLst/>
            <a:gdLst/>
            <a:ahLst/>
            <a:cxnLst/>
            <a:rect l="l" t="t" r="r" b="b"/>
            <a:pathLst>
              <a:path w="4227183" h="4190425">
                <a:moveTo>
                  <a:pt x="0" y="0"/>
                </a:moveTo>
                <a:lnTo>
                  <a:pt x="4227183" y="0"/>
                </a:lnTo>
                <a:lnTo>
                  <a:pt x="4227183" y="4190425"/>
                </a:lnTo>
                <a:lnTo>
                  <a:pt x="0" y="4190425"/>
                </a:lnTo>
                <a:lnTo>
                  <a:pt x="0" y="0"/>
                </a:lnTo>
                <a:close/>
              </a:path>
            </a:pathLst>
          </a:custGeom>
          <a:blipFill>
            <a:blip r:embed="rId3"/>
            <a:stretch>
              <a:fillRect t="-438" b="-438"/>
            </a:stretch>
          </a:blipFill>
        </p:spPr>
        <p:txBody>
          <a:bodyPr/>
          <a:lstStyle/>
          <a:p>
            <a:endParaRPr lang="en-US"/>
          </a:p>
        </p:txBody>
      </p:sp>
      <p:grpSp>
        <p:nvGrpSpPr>
          <p:cNvPr id="4" name="Group 4"/>
          <p:cNvGrpSpPr/>
          <p:nvPr/>
        </p:nvGrpSpPr>
        <p:grpSpPr>
          <a:xfrm>
            <a:off x="14556526" y="5135975"/>
            <a:ext cx="2903125" cy="290312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extLst>
                  <a:ext uri="{28A0092B-C50C-407E-A947-70E740481C1C}">
                    <a14:useLocalDpi xmlns:a14="http://schemas.microsoft.com/office/drawing/2010/main" val="0"/>
                  </a:ext>
                </a:extLst>
              </a:blip>
              <a:stretch>
                <a:fillRect/>
              </a:stretch>
            </a:blipFill>
          </p:spPr>
          <p:txBody>
            <a:bodyPr/>
            <a:lstStyle/>
            <a:p>
              <a:endParaRPr lang="en-US" dirty="0"/>
            </a:p>
          </p:txBody>
        </p:sp>
      </p:grpSp>
      <p:grpSp>
        <p:nvGrpSpPr>
          <p:cNvPr id="6" name="Group 6"/>
          <p:cNvGrpSpPr/>
          <p:nvPr/>
        </p:nvGrpSpPr>
        <p:grpSpPr>
          <a:xfrm>
            <a:off x="10336554" y="5295091"/>
            <a:ext cx="2895997" cy="289599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extLst>
                  <a:ext uri="{28A0092B-C50C-407E-A947-70E740481C1C}">
                    <a14:useLocalDpi xmlns:a14="http://schemas.microsoft.com/office/drawing/2010/main" val="0"/>
                  </a:ext>
                </a:extLst>
              </a:blip>
              <a:stretch>
                <a:fillRect/>
              </a:stretch>
            </a:blipFill>
          </p:spPr>
          <p:txBody>
            <a:bodyPr/>
            <a:lstStyle/>
            <a:p>
              <a:endParaRPr lang="en-US" dirty="0"/>
            </a:p>
          </p:txBody>
        </p:sp>
      </p:grpSp>
      <p:sp>
        <p:nvSpPr>
          <p:cNvPr id="8" name="Freeform 8"/>
          <p:cNvSpPr/>
          <p:nvPr/>
        </p:nvSpPr>
        <p:spPr>
          <a:xfrm>
            <a:off x="7933392" y="1147958"/>
            <a:ext cx="4283339" cy="437257"/>
          </a:xfrm>
          <a:custGeom>
            <a:avLst/>
            <a:gdLst/>
            <a:ahLst/>
            <a:cxnLst/>
            <a:rect l="l" t="t" r="r" b="b"/>
            <a:pathLst>
              <a:path w="4283339" h="437257">
                <a:moveTo>
                  <a:pt x="0" y="0"/>
                </a:moveTo>
                <a:lnTo>
                  <a:pt x="4283339" y="0"/>
                </a:lnTo>
                <a:lnTo>
                  <a:pt x="4283339" y="437257"/>
                </a:lnTo>
                <a:lnTo>
                  <a:pt x="0" y="4372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4790563" y="65455"/>
            <a:ext cx="13040421" cy="1253419"/>
          </a:xfrm>
          <a:prstGeom prst="rect">
            <a:avLst/>
          </a:prstGeom>
        </p:spPr>
        <p:txBody>
          <a:bodyPr wrap="square" lIns="0" tIns="0" rIns="0" bIns="0" rtlCol="0" anchor="t">
            <a:spAutoFit/>
          </a:bodyPr>
          <a:lstStyle/>
          <a:p>
            <a:pPr algn="ctr">
              <a:lnSpc>
                <a:spcPts val="10266"/>
              </a:lnSpc>
            </a:pPr>
            <a:r>
              <a:rPr lang="en-US" sz="7333" b="1" dirty="0">
                <a:solidFill>
                  <a:srgbClr val="FFFFFF"/>
                </a:solidFill>
                <a:latin typeface="Roboto Bold"/>
                <a:ea typeface="Roboto Bold"/>
                <a:cs typeface="Roboto Bold"/>
                <a:sym typeface="Roboto Bold"/>
              </a:rPr>
              <a:t>Men’s Equipping Conference</a:t>
            </a:r>
          </a:p>
        </p:txBody>
      </p:sp>
      <p:sp>
        <p:nvSpPr>
          <p:cNvPr id="10" name="TextBox 10"/>
          <p:cNvSpPr txBox="1"/>
          <p:nvPr/>
        </p:nvSpPr>
        <p:spPr>
          <a:xfrm>
            <a:off x="6477000" y="1561666"/>
            <a:ext cx="9220199" cy="1027538"/>
          </a:xfrm>
          <a:prstGeom prst="rect">
            <a:avLst/>
          </a:prstGeom>
        </p:spPr>
        <p:txBody>
          <a:bodyPr wrap="square" lIns="0" tIns="0" rIns="0" bIns="0" rtlCol="0" anchor="t">
            <a:spAutoFit/>
          </a:bodyPr>
          <a:lstStyle/>
          <a:p>
            <a:pPr algn="ctr">
              <a:lnSpc>
                <a:spcPts val="8395"/>
              </a:lnSpc>
            </a:pPr>
            <a:r>
              <a:rPr lang="en-US" sz="5996" b="1" dirty="0">
                <a:solidFill>
                  <a:srgbClr val="FFFFFF"/>
                </a:solidFill>
                <a:latin typeface="Roboto Bold"/>
                <a:ea typeface="Roboto Bold"/>
                <a:cs typeface="Roboto Bold"/>
                <a:sym typeface="Roboto Bold"/>
              </a:rPr>
              <a:t>Saturday, March 15th</a:t>
            </a:r>
          </a:p>
        </p:txBody>
      </p:sp>
      <p:sp>
        <p:nvSpPr>
          <p:cNvPr id="11" name="TextBox 11"/>
          <p:cNvSpPr txBox="1"/>
          <p:nvPr/>
        </p:nvSpPr>
        <p:spPr>
          <a:xfrm>
            <a:off x="7113133" y="2889904"/>
            <a:ext cx="8094192" cy="1283172"/>
          </a:xfrm>
          <a:prstGeom prst="rect">
            <a:avLst/>
          </a:prstGeom>
        </p:spPr>
        <p:txBody>
          <a:bodyPr wrap="square" lIns="0" tIns="0" rIns="0" bIns="0" rtlCol="0" anchor="t">
            <a:spAutoFit/>
          </a:bodyPr>
          <a:lstStyle/>
          <a:p>
            <a:pPr algn="ctr">
              <a:lnSpc>
                <a:spcPts val="4958"/>
              </a:lnSpc>
            </a:pPr>
            <a:r>
              <a:rPr lang="en-US" sz="5833" b="1" dirty="0">
                <a:solidFill>
                  <a:srgbClr val="FFFFFF"/>
                </a:solidFill>
                <a:latin typeface="Roboto Bold"/>
                <a:ea typeface="Roboto Bold"/>
                <a:cs typeface="Roboto Bold"/>
                <a:sym typeface="Roboto Bold"/>
              </a:rPr>
              <a:t>Revive Wesleyan</a:t>
            </a:r>
          </a:p>
          <a:p>
            <a:pPr algn="ctr">
              <a:lnSpc>
                <a:spcPts val="5354"/>
              </a:lnSpc>
            </a:pPr>
            <a:r>
              <a:rPr lang="en-US" sz="3824" b="1" dirty="0">
                <a:solidFill>
                  <a:srgbClr val="FFFFFF"/>
                </a:solidFill>
                <a:latin typeface="Roboto Bold"/>
                <a:ea typeface="Roboto Bold"/>
                <a:cs typeface="Roboto Bold"/>
                <a:sym typeface="Roboto Bold"/>
              </a:rPr>
              <a:t>4999 McKinley Pkwy, Hamburg, NY</a:t>
            </a:r>
          </a:p>
        </p:txBody>
      </p:sp>
      <p:sp>
        <p:nvSpPr>
          <p:cNvPr id="12" name="TextBox 12"/>
          <p:cNvSpPr txBox="1"/>
          <p:nvPr/>
        </p:nvSpPr>
        <p:spPr>
          <a:xfrm>
            <a:off x="15093077" y="7932166"/>
            <a:ext cx="2966323" cy="564134"/>
          </a:xfrm>
          <a:prstGeom prst="rect">
            <a:avLst/>
          </a:prstGeom>
        </p:spPr>
        <p:txBody>
          <a:bodyPr lIns="0" tIns="0" rIns="0" bIns="0" rtlCol="0" anchor="t">
            <a:spAutoFit/>
          </a:bodyPr>
          <a:lstStyle/>
          <a:p>
            <a:pPr algn="ctr">
              <a:lnSpc>
                <a:spcPts val="4605"/>
              </a:lnSpc>
            </a:pPr>
            <a:r>
              <a:rPr lang="en-US" sz="3289" b="1" dirty="0">
                <a:solidFill>
                  <a:srgbClr val="FFFFFF"/>
                </a:solidFill>
                <a:latin typeface="Roboto" panose="02000000000000000000" pitchFamily="2" charset="0"/>
                <a:ea typeface="Roboto" panose="02000000000000000000" pitchFamily="2" charset="0"/>
                <a:cs typeface="Roboto" panose="02000000000000000000" pitchFamily="2" charset="0"/>
                <a:sym typeface="Canva Sans Bold"/>
              </a:rPr>
              <a:t>Jeff Kemp</a:t>
            </a:r>
          </a:p>
        </p:txBody>
      </p:sp>
      <p:sp>
        <p:nvSpPr>
          <p:cNvPr id="13" name="TextBox 13"/>
          <p:cNvSpPr txBox="1"/>
          <p:nvPr/>
        </p:nvSpPr>
        <p:spPr>
          <a:xfrm>
            <a:off x="10515601" y="8119819"/>
            <a:ext cx="2716952" cy="551498"/>
          </a:xfrm>
          <a:prstGeom prst="rect">
            <a:avLst/>
          </a:prstGeom>
        </p:spPr>
        <p:txBody>
          <a:bodyPr wrap="square" lIns="0" tIns="0" rIns="0" bIns="0" rtlCol="0" anchor="t">
            <a:spAutoFit/>
          </a:bodyPr>
          <a:lstStyle/>
          <a:p>
            <a:pPr algn="ctr">
              <a:lnSpc>
                <a:spcPts val="4612"/>
              </a:lnSpc>
            </a:pPr>
            <a:r>
              <a:rPr lang="en-US" sz="3294" b="1" dirty="0">
                <a:solidFill>
                  <a:srgbClr val="FFFFFF"/>
                </a:solidFill>
                <a:latin typeface="Roboto" panose="02000000000000000000" pitchFamily="2" charset="0"/>
                <a:ea typeface="Roboto" panose="02000000000000000000" pitchFamily="2" charset="0"/>
                <a:cs typeface="Roboto" panose="02000000000000000000" pitchFamily="2" charset="0"/>
                <a:sym typeface="Canva Sans Bold"/>
              </a:rPr>
              <a:t>Abdu Murray</a:t>
            </a:r>
          </a:p>
        </p:txBody>
      </p:sp>
      <p:grpSp>
        <p:nvGrpSpPr>
          <p:cNvPr id="14" name="Group 14"/>
          <p:cNvGrpSpPr/>
          <p:nvPr/>
        </p:nvGrpSpPr>
        <p:grpSpPr>
          <a:xfrm>
            <a:off x="5243183" y="4533900"/>
            <a:ext cx="2015115" cy="201511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cstate="print">
                <a:extLst>
                  <a:ext uri="{28A0092B-C50C-407E-A947-70E740481C1C}">
                    <a14:useLocalDpi xmlns:a14="http://schemas.microsoft.com/office/drawing/2010/main" val="0"/>
                  </a:ext>
                </a:extLst>
              </a:blip>
              <a:stretch>
                <a:fillRect/>
              </a:stretch>
            </a:blipFill>
          </p:spPr>
          <p:txBody>
            <a:bodyPr/>
            <a:lstStyle/>
            <a:p>
              <a:endParaRPr lang="en-US" dirty="0"/>
            </a:p>
          </p:txBody>
        </p:sp>
      </p:grpSp>
      <p:sp>
        <p:nvSpPr>
          <p:cNvPr id="16" name="TextBox 16"/>
          <p:cNvSpPr txBox="1"/>
          <p:nvPr/>
        </p:nvSpPr>
        <p:spPr>
          <a:xfrm>
            <a:off x="5618405" y="6515100"/>
            <a:ext cx="2895997" cy="455189"/>
          </a:xfrm>
          <a:prstGeom prst="rect">
            <a:avLst/>
          </a:prstGeom>
        </p:spPr>
        <p:txBody>
          <a:bodyPr wrap="square" lIns="0" tIns="0" rIns="0" bIns="0" rtlCol="0" anchor="t">
            <a:spAutoFit/>
          </a:bodyPr>
          <a:lstStyle/>
          <a:p>
            <a:pPr algn="ctr">
              <a:lnSpc>
                <a:spcPts val="3796"/>
              </a:lnSpc>
            </a:pPr>
            <a:r>
              <a:rPr lang="en-US" sz="2711" b="1" dirty="0">
                <a:solidFill>
                  <a:srgbClr val="FFFFFF"/>
                </a:solidFill>
                <a:latin typeface="Roboto" panose="02000000000000000000" pitchFamily="2" charset="0"/>
                <a:ea typeface="Roboto" panose="02000000000000000000" pitchFamily="2" charset="0"/>
                <a:cs typeface="Roboto" panose="02000000000000000000" pitchFamily="2" charset="0"/>
                <a:sym typeface="Canva Sans Bold"/>
              </a:rPr>
              <a:t>Antoine Johnson</a:t>
            </a:r>
          </a:p>
        </p:txBody>
      </p:sp>
      <p:grpSp>
        <p:nvGrpSpPr>
          <p:cNvPr id="17" name="Group 17"/>
          <p:cNvGrpSpPr/>
          <p:nvPr/>
        </p:nvGrpSpPr>
        <p:grpSpPr>
          <a:xfrm>
            <a:off x="2390551" y="4722834"/>
            <a:ext cx="2015115" cy="201511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cstate="print">
                <a:extLst>
                  <a:ext uri="{28A0092B-C50C-407E-A947-70E740481C1C}">
                    <a14:useLocalDpi xmlns:a14="http://schemas.microsoft.com/office/drawing/2010/main" val="0"/>
                  </a:ext>
                </a:extLst>
              </a:blip>
              <a:stretch>
                <a:fillRect/>
              </a:stretch>
            </a:blipFill>
          </p:spPr>
          <p:txBody>
            <a:bodyPr/>
            <a:lstStyle/>
            <a:p>
              <a:endParaRPr lang="en-US" dirty="0"/>
            </a:p>
          </p:txBody>
        </p:sp>
      </p:grpSp>
      <p:sp>
        <p:nvSpPr>
          <p:cNvPr id="19" name="TextBox 19"/>
          <p:cNvSpPr txBox="1"/>
          <p:nvPr/>
        </p:nvSpPr>
        <p:spPr>
          <a:xfrm>
            <a:off x="1371600" y="6660558"/>
            <a:ext cx="2414374" cy="464142"/>
          </a:xfrm>
          <a:prstGeom prst="rect">
            <a:avLst/>
          </a:prstGeom>
        </p:spPr>
        <p:txBody>
          <a:bodyPr lIns="0" tIns="0" rIns="0" bIns="0" rtlCol="0" anchor="t">
            <a:spAutoFit/>
          </a:bodyPr>
          <a:lstStyle/>
          <a:p>
            <a:pPr algn="ctr">
              <a:lnSpc>
                <a:spcPts val="3796"/>
              </a:lnSpc>
            </a:pPr>
            <a:r>
              <a:rPr lang="en-US" sz="2711" b="1" dirty="0">
                <a:solidFill>
                  <a:srgbClr val="FFFFFF"/>
                </a:solidFill>
                <a:latin typeface="Roboto" panose="02000000000000000000" pitchFamily="2" charset="0"/>
                <a:ea typeface="Roboto" panose="02000000000000000000" pitchFamily="2" charset="0"/>
                <a:cs typeface="Roboto" panose="02000000000000000000" pitchFamily="2" charset="0"/>
                <a:sym typeface="Canva Sans Bold"/>
              </a:rPr>
              <a:t>David Dusek</a:t>
            </a:r>
          </a:p>
        </p:txBody>
      </p:sp>
      <p:sp>
        <p:nvSpPr>
          <p:cNvPr id="20" name="TextBox 20"/>
          <p:cNvSpPr txBox="1"/>
          <p:nvPr/>
        </p:nvSpPr>
        <p:spPr>
          <a:xfrm>
            <a:off x="11391250" y="4497145"/>
            <a:ext cx="4763150" cy="666849"/>
          </a:xfrm>
          <a:prstGeom prst="rect">
            <a:avLst/>
          </a:prstGeom>
        </p:spPr>
        <p:txBody>
          <a:bodyPr wrap="square" lIns="0" tIns="0" rIns="0" bIns="0" rtlCol="0" anchor="t">
            <a:spAutoFit/>
          </a:bodyPr>
          <a:lstStyle/>
          <a:p>
            <a:pPr algn="ctr">
              <a:lnSpc>
                <a:spcPts val="5600"/>
              </a:lnSpc>
            </a:pPr>
            <a:r>
              <a:rPr lang="en-US" sz="4000" b="1" dirty="0">
                <a:solidFill>
                  <a:srgbClr val="FFFFFF"/>
                </a:solidFill>
                <a:latin typeface="Roboto Bold"/>
                <a:ea typeface="Roboto Bold"/>
                <a:cs typeface="Roboto Bold"/>
                <a:sym typeface="Roboto Bold"/>
              </a:rPr>
              <a:t>Keynote Speakers</a:t>
            </a:r>
          </a:p>
        </p:txBody>
      </p:sp>
      <p:sp>
        <p:nvSpPr>
          <p:cNvPr id="21" name="TextBox 21"/>
          <p:cNvSpPr txBox="1"/>
          <p:nvPr/>
        </p:nvSpPr>
        <p:spPr>
          <a:xfrm>
            <a:off x="457016" y="7282983"/>
            <a:ext cx="9368953" cy="1764714"/>
          </a:xfrm>
          <a:prstGeom prst="rect">
            <a:avLst/>
          </a:prstGeom>
        </p:spPr>
        <p:txBody>
          <a:bodyPr wrap="square" lIns="0" tIns="0" rIns="0" bIns="0" rtlCol="0" anchor="t">
            <a:spAutoFit/>
          </a:bodyPr>
          <a:lstStyle/>
          <a:p>
            <a:pPr algn="ctr">
              <a:lnSpc>
                <a:spcPts val="4680"/>
              </a:lnSpc>
            </a:pPr>
            <a:r>
              <a:rPr lang="en-US" sz="3343" b="1" dirty="0">
                <a:solidFill>
                  <a:srgbClr val="FFFFFF"/>
                </a:solidFill>
                <a:latin typeface="Roboto Bold"/>
                <a:ea typeface="Roboto Bold"/>
                <a:cs typeface="Roboto Bold"/>
                <a:sym typeface="Roboto Bold"/>
              </a:rPr>
              <a:t>16 Seminar Options,</a:t>
            </a:r>
          </a:p>
          <a:p>
            <a:pPr algn="ctr">
              <a:lnSpc>
                <a:spcPts val="4680"/>
              </a:lnSpc>
            </a:pPr>
            <a:r>
              <a:rPr lang="en-US" sz="3343" b="1" dirty="0">
                <a:solidFill>
                  <a:srgbClr val="FFFFFF"/>
                </a:solidFill>
                <a:latin typeface="Roboto Bold"/>
                <a:ea typeface="Roboto Bold"/>
                <a:cs typeface="Roboto Bold"/>
                <a:sym typeface="Roboto Bold"/>
              </a:rPr>
              <a:t>Resources from Dozens of Ministries,</a:t>
            </a:r>
          </a:p>
          <a:p>
            <a:pPr algn="ctr">
              <a:lnSpc>
                <a:spcPts val="4680"/>
              </a:lnSpc>
            </a:pPr>
            <a:r>
              <a:rPr lang="en-US" sz="3343" b="1" dirty="0">
                <a:solidFill>
                  <a:srgbClr val="FFFFFF"/>
                </a:solidFill>
                <a:latin typeface="Roboto Bold"/>
                <a:ea typeface="Roboto Bold"/>
                <a:cs typeface="Roboto Bold"/>
                <a:sym typeface="Roboto Bold"/>
              </a:rPr>
              <a:t>&amp; Hundreds of Men with One Mission!</a:t>
            </a:r>
          </a:p>
        </p:txBody>
      </p:sp>
      <p:sp>
        <p:nvSpPr>
          <p:cNvPr id="22" name="TextBox 22"/>
          <p:cNvSpPr txBox="1"/>
          <p:nvPr/>
        </p:nvSpPr>
        <p:spPr>
          <a:xfrm>
            <a:off x="2390551" y="9247803"/>
            <a:ext cx="14373449" cy="737381"/>
          </a:xfrm>
          <a:prstGeom prst="rect">
            <a:avLst/>
          </a:prstGeom>
          <a:noFill/>
          <a:effectLst/>
        </p:spPr>
        <p:txBody>
          <a:bodyPr wrap="square" lIns="0" tIns="0" rIns="0" bIns="0" rtlCol="0" anchor="t">
            <a:spAutoFit/>
          </a:bodyPr>
          <a:lstStyle/>
          <a:p>
            <a:pPr algn="ctr">
              <a:lnSpc>
                <a:spcPts val="6159"/>
              </a:lnSpc>
            </a:pPr>
            <a:r>
              <a:rPr lang="en-US" sz="4399" b="1" dirty="0">
                <a:solidFill>
                  <a:srgbClr val="FDCD3F"/>
                </a:solidFill>
                <a:latin typeface="Roboto Bold"/>
                <a:ea typeface="Roboto Bold"/>
                <a:cs typeface="Roboto Bold"/>
                <a:sym typeface="Roboto Bold"/>
              </a:rPr>
              <a:t>REGISTER WITH THE MEN OF THIS CHURCH FOR $52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739877" y="278986"/>
            <a:ext cx="2380744" cy="2360042"/>
          </a:xfrm>
          <a:custGeom>
            <a:avLst/>
            <a:gdLst/>
            <a:ahLst/>
            <a:cxnLst/>
            <a:rect l="l" t="t" r="r" b="b"/>
            <a:pathLst>
              <a:path w="2380744" h="2360042">
                <a:moveTo>
                  <a:pt x="0" y="0"/>
                </a:moveTo>
                <a:lnTo>
                  <a:pt x="2380744" y="0"/>
                </a:lnTo>
                <a:lnTo>
                  <a:pt x="2380744" y="2360042"/>
                </a:lnTo>
                <a:lnTo>
                  <a:pt x="0" y="2360042"/>
                </a:lnTo>
                <a:lnTo>
                  <a:pt x="0" y="0"/>
                </a:lnTo>
                <a:close/>
              </a:path>
            </a:pathLst>
          </a:custGeom>
          <a:blipFill>
            <a:blip r:embed="rId3"/>
            <a:stretch>
              <a:fillRect t="-438" b="-438"/>
            </a:stretch>
          </a:blipFill>
        </p:spPr>
        <p:txBody>
          <a:bodyPr/>
          <a:lstStyle/>
          <a:p>
            <a:endParaRPr lang="en-US"/>
          </a:p>
        </p:txBody>
      </p:sp>
      <p:sp>
        <p:nvSpPr>
          <p:cNvPr id="4" name="TextBox 4"/>
          <p:cNvSpPr txBox="1"/>
          <p:nvPr/>
        </p:nvSpPr>
        <p:spPr>
          <a:xfrm>
            <a:off x="6096000" y="642431"/>
            <a:ext cx="8534400" cy="1214731"/>
          </a:xfrm>
          <a:prstGeom prst="rect">
            <a:avLst/>
          </a:prstGeom>
        </p:spPr>
        <p:txBody>
          <a:bodyPr wrap="square" lIns="0" tIns="0" rIns="0" bIns="0" rtlCol="0" anchor="t">
            <a:spAutoFit/>
          </a:bodyPr>
          <a:lstStyle/>
          <a:p>
            <a:pPr algn="ctr">
              <a:lnSpc>
                <a:spcPts val="9908"/>
              </a:lnSpc>
            </a:pPr>
            <a:r>
              <a:rPr lang="en-US" sz="7077" b="1" dirty="0">
                <a:solidFill>
                  <a:srgbClr val="FFFFFF"/>
                </a:solidFill>
                <a:latin typeface="Roboto Bold"/>
                <a:ea typeface="Roboto Bold"/>
                <a:cs typeface="Roboto Bold"/>
                <a:sym typeface="Roboto Bold"/>
              </a:rPr>
              <a:t>Morning Seminars</a:t>
            </a:r>
          </a:p>
        </p:txBody>
      </p:sp>
      <p:sp>
        <p:nvSpPr>
          <p:cNvPr id="5" name="TextBox 5"/>
          <p:cNvSpPr txBox="1"/>
          <p:nvPr/>
        </p:nvSpPr>
        <p:spPr>
          <a:xfrm>
            <a:off x="1245047" y="2982338"/>
            <a:ext cx="18961504" cy="7616572"/>
          </a:xfrm>
          <a:prstGeom prst="rect">
            <a:avLst/>
          </a:prstGeom>
        </p:spPr>
        <p:txBody>
          <a:bodyPr lIns="0" tIns="0" rIns="0" bIns="0" rtlCol="0" anchor="t">
            <a:spAutoFit/>
          </a:bodyPr>
          <a:lstStyle/>
          <a:p>
            <a:pPr algn="just">
              <a:lnSpc>
                <a:spcPts val="5148"/>
              </a:lnSpc>
            </a:pPr>
            <a:r>
              <a:rPr lang="en-US" sz="4255" b="1" dirty="0">
                <a:solidFill>
                  <a:srgbClr val="FFFFFF"/>
                </a:solidFill>
                <a:latin typeface="Roboto Bold"/>
                <a:ea typeface="Roboto Bold"/>
                <a:cs typeface="Roboto Bold"/>
                <a:sym typeface="Roboto Bold"/>
              </a:rPr>
              <a:t>1. Make It, Don’t Lose It</a:t>
            </a:r>
          </a:p>
          <a:p>
            <a:pPr algn="just">
              <a:lnSpc>
                <a:spcPts val="3861"/>
              </a:lnSpc>
            </a:pPr>
            <a:r>
              <a:rPr lang="en-US" sz="3191" dirty="0">
                <a:solidFill>
                  <a:srgbClr val="FFFFFF"/>
                </a:solidFill>
                <a:latin typeface="Roboto"/>
                <a:ea typeface="Roboto"/>
                <a:cs typeface="Roboto"/>
                <a:sym typeface="Roboto"/>
              </a:rPr>
              <a:t>      Ken Keeler, Real Financial Services, Calgary, AB</a:t>
            </a:r>
          </a:p>
          <a:p>
            <a:pPr indent="623888" algn="just">
              <a:lnSpc>
                <a:spcPts val="3861"/>
              </a:lnSpc>
            </a:pPr>
            <a:r>
              <a:rPr lang="en-US" sz="3191" dirty="0">
                <a:solidFill>
                  <a:srgbClr val="FFFFFF"/>
                </a:solidFill>
                <a:latin typeface="Roboto"/>
                <a:ea typeface="Roboto"/>
                <a:cs typeface="Roboto"/>
                <a:sym typeface="Roboto"/>
              </a:rPr>
              <a:t> *For Emerging Men (ages 13-19)</a:t>
            </a:r>
          </a:p>
          <a:p>
            <a:pPr algn="just">
              <a:lnSpc>
                <a:spcPts val="3268"/>
              </a:lnSpc>
            </a:pPr>
            <a:endParaRPr lang="en-US" sz="2000" dirty="0">
              <a:solidFill>
                <a:srgbClr val="FFFFFF"/>
              </a:solidFill>
              <a:latin typeface="Roboto"/>
              <a:ea typeface="Roboto"/>
              <a:cs typeface="Roboto"/>
              <a:sym typeface="Roboto"/>
            </a:endParaRPr>
          </a:p>
          <a:p>
            <a:pPr algn="just">
              <a:lnSpc>
                <a:spcPts val="5148"/>
              </a:lnSpc>
            </a:pPr>
            <a:r>
              <a:rPr lang="en-US" sz="4255" b="1" dirty="0">
                <a:solidFill>
                  <a:srgbClr val="FFFFFF"/>
                </a:solidFill>
                <a:latin typeface="Roboto Bold"/>
                <a:ea typeface="Roboto Bold"/>
                <a:cs typeface="Roboto Bold"/>
                <a:sym typeface="Roboto Bold"/>
              </a:rPr>
              <a:t>2. Knowing and Understanding God’s Will</a:t>
            </a:r>
          </a:p>
          <a:p>
            <a:pPr indent="566738" algn="just">
              <a:lnSpc>
                <a:spcPts val="3861"/>
              </a:lnSpc>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Butch Jerrell, </a:t>
            </a:r>
            <a:r>
              <a:rPr lang="en-US" sz="3200" dirty="0" err="1">
                <a:solidFill>
                  <a:schemeClr val="bg1"/>
                </a:solidFill>
                <a:latin typeface="Roboto" panose="02000000000000000000" pitchFamily="2" charset="0"/>
                <a:ea typeface="Roboto" panose="02000000000000000000" pitchFamily="2" charset="0"/>
                <a:cs typeface="Roboto" panose="02000000000000000000" pitchFamily="2" charset="0"/>
                <a:sym typeface="Arial"/>
              </a:rPr>
              <a:t>MissionGO</a:t>
            </a: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 Lockport, NY</a:t>
            </a:r>
          </a:p>
          <a:p>
            <a:pPr indent="566738" algn="just">
              <a:lnSpc>
                <a:spcPts val="3861"/>
              </a:lnSpc>
            </a:pPr>
            <a:endParaRPr lang="en-US" sz="3191" dirty="0">
              <a:solidFill>
                <a:schemeClr val="bg1"/>
              </a:solidFill>
              <a:latin typeface="Roboto"/>
              <a:ea typeface="Roboto"/>
              <a:cs typeface="Roboto"/>
              <a:sym typeface="Roboto"/>
            </a:endParaRPr>
          </a:p>
          <a:p>
            <a:pPr algn="just">
              <a:lnSpc>
                <a:spcPts val="5148"/>
              </a:lnSpc>
            </a:pPr>
            <a:r>
              <a:rPr lang="en-US" sz="4255" b="1" dirty="0">
                <a:solidFill>
                  <a:srgbClr val="FFFFFF"/>
                </a:solidFill>
                <a:latin typeface="Roboto Bold"/>
                <a:ea typeface="Roboto Bold"/>
                <a:cs typeface="Roboto Bold"/>
                <a:sym typeface="Roboto Bold"/>
              </a:rPr>
              <a:t>3. How to Find Meaningful Relationships that Last</a:t>
            </a:r>
          </a:p>
          <a:p>
            <a:pPr algn="just">
              <a:lnSpc>
                <a:spcPts val="3861"/>
              </a:lnSpc>
            </a:pPr>
            <a:r>
              <a:rPr lang="en-US" sz="3190" b="1" dirty="0">
                <a:solidFill>
                  <a:schemeClr val="bg1"/>
                </a:solidFill>
                <a:latin typeface="Roboto" panose="02000000000000000000" pitchFamily="2" charset="0"/>
                <a:ea typeface="Roboto" panose="02000000000000000000" pitchFamily="2" charset="0"/>
                <a:cs typeface="Roboto" panose="02000000000000000000" pitchFamily="2" charset="0"/>
                <a:sym typeface="Roboto Bold"/>
              </a:rPr>
              <a:t>      </a:t>
            </a:r>
            <a:r>
              <a:rPr lang="en-US" sz="3190"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Jeff Frick, GRAM Ministry, Shelby Township, MI</a:t>
            </a:r>
            <a:endParaRPr lang="en-US" sz="319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just">
              <a:lnSpc>
                <a:spcPts val="3268"/>
              </a:lnSpc>
            </a:pPr>
            <a:endParaRPr lang="en-US" sz="3191" dirty="0">
              <a:solidFill>
                <a:srgbClr val="FFFFFF"/>
              </a:solidFill>
              <a:latin typeface="Roboto"/>
              <a:ea typeface="Roboto"/>
              <a:cs typeface="Roboto"/>
              <a:sym typeface="Roboto"/>
            </a:endParaRPr>
          </a:p>
          <a:p>
            <a:pPr algn="just">
              <a:lnSpc>
                <a:spcPts val="5148"/>
              </a:lnSpc>
            </a:pPr>
            <a:r>
              <a:rPr lang="en-US" sz="4255" b="1" dirty="0">
                <a:solidFill>
                  <a:srgbClr val="FFFFFF"/>
                </a:solidFill>
                <a:latin typeface="Roboto Bold"/>
                <a:ea typeface="Roboto Bold"/>
                <a:cs typeface="Roboto Bold"/>
                <a:sym typeface="Roboto Bold"/>
              </a:rPr>
              <a:t>4. </a:t>
            </a:r>
            <a:r>
              <a:rPr lang="en-US" sz="4260" b="1" dirty="0">
                <a:solidFill>
                  <a:schemeClr val="bg1"/>
                </a:solidFill>
                <a:latin typeface="Roboto Bold" panose="02000000000000000000" charset="0"/>
                <a:ea typeface="Roboto Bold" panose="02000000000000000000" charset="0"/>
                <a:cs typeface="Roboto" panose="02000000000000000000" pitchFamily="2" charset="0"/>
                <a:sym typeface="Arial"/>
              </a:rPr>
              <a:t>3 Do’s and 2 Don’ts for Single Fathers</a:t>
            </a:r>
            <a:endParaRPr lang="en-US" sz="4260" dirty="0">
              <a:solidFill>
                <a:schemeClr val="bg1"/>
              </a:solidFill>
              <a:latin typeface="Roboto Bold" panose="02000000000000000000" charset="0"/>
              <a:ea typeface="Roboto Bold" panose="02000000000000000000" charset="0"/>
              <a:cs typeface="Roboto" panose="02000000000000000000" pitchFamily="2" charset="0"/>
            </a:endParaRPr>
          </a:p>
          <a:p>
            <a:pPr lvl="0" indent="566738" algn="l" rtl="0">
              <a:lnSpc>
                <a:spcPct val="90000"/>
              </a:lnSpc>
              <a:spcBef>
                <a:spcPts val="400"/>
              </a:spcBef>
              <a:spcAft>
                <a:spcPts val="0"/>
              </a:spcAft>
              <a:buClr>
                <a:srgbClr val="4C8BD0"/>
              </a:buClr>
              <a:buSzPts val="1300"/>
              <a:buNone/>
            </a:pPr>
            <a:r>
              <a:rPr lang="en-US" sz="3190"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Matt Haviland, Alpha Grand Rapids, Grand Rapids, MI</a:t>
            </a:r>
          </a:p>
          <a:p>
            <a:pPr algn="just">
              <a:lnSpc>
                <a:spcPts val="4838"/>
              </a:lnSpc>
            </a:pPr>
            <a:endParaRPr lang="en-US" sz="3191" dirty="0">
              <a:solidFill>
                <a:srgbClr val="FFFFFF"/>
              </a:solidFill>
              <a:latin typeface="Roboto"/>
              <a:ea typeface="Roboto"/>
              <a:cs typeface="Roboto"/>
              <a:sym typeface="Roboto"/>
            </a:endParaRPr>
          </a:p>
          <a:p>
            <a:pPr algn="just">
              <a:lnSpc>
                <a:spcPts val="4608"/>
              </a:lnSpc>
            </a:pPr>
            <a:endParaRPr lang="en-US" sz="3191" dirty="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739877" y="278986"/>
            <a:ext cx="2380744" cy="2360042"/>
          </a:xfrm>
          <a:custGeom>
            <a:avLst/>
            <a:gdLst/>
            <a:ahLst/>
            <a:cxnLst/>
            <a:rect l="l" t="t" r="r" b="b"/>
            <a:pathLst>
              <a:path w="2380744" h="2360042">
                <a:moveTo>
                  <a:pt x="0" y="0"/>
                </a:moveTo>
                <a:lnTo>
                  <a:pt x="2380744" y="0"/>
                </a:lnTo>
                <a:lnTo>
                  <a:pt x="2380744" y="2360042"/>
                </a:lnTo>
                <a:lnTo>
                  <a:pt x="0" y="2360042"/>
                </a:lnTo>
                <a:lnTo>
                  <a:pt x="0" y="0"/>
                </a:lnTo>
                <a:close/>
              </a:path>
            </a:pathLst>
          </a:custGeom>
          <a:blipFill>
            <a:blip r:embed="rId3"/>
            <a:stretch>
              <a:fillRect t="-438" b="-438"/>
            </a:stretch>
          </a:blipFill>
        </p:spPr>
        <p:txBody>
          <a:bodyPr/>
          <a:lstStyle/>
          <a:p>
            <a:endParaRPr lang="en-US"/>
          </a:p>
        </p:txBody>
      </p:sp>
      <p:sp>
        <p:nvSpPr>
          <p:cNvPr id="4" name="TextBox 4"/>
          <p:cNvSpPr txBox="1"/>
          <p:nvPr/>
        </p:nvSpPr>
        <p:spPr>
          <a:xfrm>
            <a:off x="6096000" y="642431"/>
            <a:ext cx="8534400" cy="1214731"/>
          </a:xfrm>
          <a:prstGeom prst="rect">
            <a:avLst/>
          </a:prstGeom>
        </p:spPr>
        <p:txBody>
          <a:bodyPr wrap="square" lIns="0" tIns="0" rIns="0" bIns="0" rtlCol="0" anchor="t">
            <a:spAutoFit/>
          </a:bodyPr>
          <a:lstStyle/>
          <a:p>
            <a:pPr algn="ctr">
              <a:lnSpc>
                <a:spcPts val="9908"/>
              </a:lnSpc>
            </a:pPr>
            <a:r>
              <a:rPr lang="en-US" sz="7077" b="1" dirty="0">
                <a:solidFill>
                  <a:srgbClr val="FFFFFF"/>
                </a:solidFill>
                <a:latin typeface="Roboto Bold"/>
                <a:ea typeface="Roboto Bold"/>
                <a:cs typeface="Roboto Bold"/>
                <a:sym typeface="Roboto Bold"/>
              </a:rPr>
              <a:t>Morning Seminars</a:t>
            </a:r>
          </a:p>
        </p:txBody>
      </p:sp>
      <p:sp>
        <p:nvSpPr>
          <p:cNvPr id="5" name="TextBox 5"/>
          <p:cNvSpPr txBox="1"/>
          <p:nvPr/>
        </p:nvSpPr>
        <p:spPr>
          <a:xfrm>
            <a:off x="1245047" y="2972813"/>
            <a:ext cx="18961504" cy="6927153"/>
          </a:xfrm>
          <a:prstGeom prst="rect">
            <a:avLst/>
          </a:prstGeom>
        </p:spPr>
        <p:txBody>
          <a:bodyPr lIns="0" tIns="0" rIns="0" bIns="0" rtlCol="0" anchor="t">
            <a:spAutoFit/>
          </a:bodyPr>
          <a:lstStyle/>
          <a:p>
            <a:pPr lvl="0" algn="l" rtl="0">
              <a:lnSpc>
                <a:spcPct val="90000"/>
              </a:lnSpc>
              <a:spcBef>
                <a:spcPts val="0"/>
              </a:spcBef>
              <a:spcAft>
                <a:spcPts val="0"/>
              </a:spcAft>
              <a:buClr>
                <a:srgbClr val="4C8BD0"/>
              </a:buClr>
              <a:buSzPts val="1593"/>
            </a:pPr>
            <a:r>
              <a:rPr lang="en-US" sz="4060" b="1" dirty="0">
                <a:solidFill>
                  <a:srgbClr val="FFFFFF"/>
                </a:solidFill>
                <a:latin typeface="Roboto Bold"/>
                <a:ea typeface="Roboto Bold"/>
                <a:cs typeface="Roboto Bold"/>
                <a:sym typeface="Roboto Bold"/>
              </a:rPr>
              <a:t>5. </a:t>
            </a:r>
            <a:r>
              <a:rPr lang="en-US" sz="4060" b="1"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How to Transform Sinful Thoughts and Habits</a:t>
            </a:r>
            <a:endParaRPr lang="en-US" sz="406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342900" lvl="0" indent="223838" algn="l" rtl="0">
              <a:lnSpc>
                <a:spcPct val="90000"/>
              </a:lnSpc>
              <a:spcBef>
                <a:spcPts val="400"/>
              </a:spcBef>
              <a:spcAft>
                <a:spcPts val="0"/>
              </a:spcAft>
              <a:buSzPts val="1300"/>
              <a:buFont typeface="Noto Sans Symbols"/>
              <a:buNone/>
            </a:pPr>
            <a:r>
              <a:rPr lang="en-US" sz="3190"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Steve </a:t>
            </a:r>
            <a:r>
              <a:rPr lang="en-US" sz="3190" dirty="0" err="1">
                <a:solidFill>
                  <a:schemeClr val="bg1"/>
                </a:solidFill>
                <a:latin typeface="Roboto" panose="02000000000000000000" pitchFamily="2" charset="0"/>
                <a:ea typeface="Roboto" panose="02000000000000000000" pitchFamily="2" charset="0"/>
                <a:cs typeface="Roboto" panose="02000000000000000000" pitchFamily="2" charset="0"/>
                <a:sym typeface="Arial"/>
              </a:rPr>
              <a:t>Etner</a:t>
            </a:r>
            <a:r>
              <a:rPr lang="en-US" sz="3190"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 The Pure Man Ministry, Granger, IN</a:t>
            </a:r>
            <a:endParaRPr lang="en-US" sz="319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just">
              <a:lnSpc>
                <a:spcPts val="3268"/>
              </a:lnSpc>
            </a:pPr>
            <a:endParaRPr lang="en-US" sz="3091" dirty="0">
              <a:solidFill>
                <a:srgbClr val="FFFFFF"/>
              </a:solidFill>
              <a:latin typeface="Roboto"/>
              <a:ea typeface="Roboto"/>
              <a:cs typeface="Roboto"/>
              <a:sym typeface="Roboto"/>
            </a:endParaRPr>
          </a:p>
          <a:p>
            <a:pPr lvl="0" algn="l" rtl="0">
              <a:lnSpc>
                <a:spcPct val="90000"/>
              </a:lnSpc>
              <a:spcBef>
                <a:spcPts val="490"/>
              </a:spcBef>
              <a:spcAft>
                <a:spcPts val="0"/>
              </a:spcAft>
              <a:buClr>
                <a:srgbClr val="4C8BD0"/>
              </a:buClr>
              <a:buSzPts val="1593"/>
            </a:pPr>
            <a:r>
              <a:rPr lang="en-US" sz="4055" b="1" dirty="0">
                <a:solidFill>
                  <a:srgbClr val="FFFFFF"/>
                </a:solidFill>
                <a:latin typeface="Roboto Bold"/>
                <a:ea typeface="Roboto Bold"/>
                <a:cs typeface="Roboto Bold"/>
                <a:sym typeface="Roboto Bold"/>
              </a:rPr>
              <a:t>6. </a:t>
            </a:r>
            <a:r>
              <a:rPr lang="en-US" sz="4260" b="1" dirty="0">
                <a:solidFill>
                  <a:schemeClr val="bg1"/>
                </a:solidFill>
                <a:latin typeface="Roboto Bold" panose="02000000000000000000" charset="0"/>
                <a:ea typeface="Roboto Bold" panose="02000000000000000000" charset="0"/>
                <a:cs typeface="Arial"/>
                <a:sym typeface="Arial"/>
              </a:rPr>
              <a:t>Anger: One Letter Away from Danger!</a:t>
            </a:r>
            <a:endParaRPr lang="en-US" sz="4260" dirty="0">
              <a:solidFill>
                <a:schemeClr val="bg1"/>
              </a:solidFill>
              <a:latin typeface="Roboto Bold" panose="02000000000000000000" charset="0"/>
              <a:ea typeface="Roboto Bold" panose="02000000000000000000" charset="0"/>
            </a:endParaRPr>
          </a:p>
          <a:p>
            <a:pPr lvl="0" indent="566738" algn="l" rtl="0">
              <a:lnSpc>
                <a:spcPct val="90000"/>
              </a:lnSpc>
              <a:spcBef>
                <a:spcPts val="400"/>
              </a:spcBef>
              <a:spcAft>
                <a:spcPts val="0"/>
              </a:spcAft>
              <a:buClr>
                <a:srgbClr val="4C8BD0"/>
              </a:buClr>
              <a:buSzPts val="1300"/>
              <a:buNone/>
            </a:pPr>
            <a:r>
              <a:rPr lang="en-US" sz="3190" dirty="0">
                <a:solidFill>
                  <a:schemeClr val="bg1"/>
                </a:solidFill>
                <a:latin typeface="Arial"/>
                <a:ea typeface="Arial"/>
                <a:cs typeface="Arial"/>
                <a:sym typeface="Arial"/>
              </a:rPr>
              <a:t>Larry Leak, Just Stand Firm Ministries, Wilbraham, MA</a:t>
            </a:r>
            <a:endParaRPr lang="en-US" sz="3190" dirty="0">
              <a:solidFill>
                <a:schemeClr val="bg1"/>
              </a:solidFill>
            </a:endParaRPr>
          </a:p>
          <a:p>
            <a:pPr algn="just">
              <a:lnSpc>
                <a:spcPts val="3268"/>
              </a:lnSpc>
            </a:pPr>
            <a:endParaRPr lang="en-US" sz="3091" dirty="0">
              <a:solidFill>
                <a:srgbClr val="FFFFFF"/>
              </a:solidFill>
              <a:latin typeface="Roboto"/>
              <a:ea typeface="Roboto"/>
              <a:cs typeface="Roboto"/>
              <a:sym typeface="Roboto"/>
            </a:endParaRPr>
          </a:p>
          <a:p>
            <a:pPr lvl="0" algn="l" rtl="0">
              <a:lnSpc>
                <a:spcPct val="90000"/>
              </a:lnSpc>
              <a:spcBef>
                <a:spcPts val="490"/>
              </a:spcBef>
              <a:spcAft>
                <a:spcPts val="0"/>
              </a:spcAft>
              <a:buClr>
                <a:srgbClr val="4C8BD0"/>
              </a:buClr>
              <a:buSzPts val="1593"/>
            </a:pPr>
            <a:r>
              <a:rPr lang="en-US" sz="4055" b="1" dirty="0">
                <a:solidFill>
                  <a:srgbClr val="FFFFFF"/>
                </a:solidFill>
                <a:latin typeface="Roboto Bold"/>
                <a:ea typeface="Roboto Bold"/>
                <a:cs typeface="Roboto Bold"/>
                <a:sym typeface="Roboto Bold"/>
              </a:rPr>
              <a:t>7</a:t>
            </a:r>
            <a:r>
              <a:rPr lang="en-US" sz="4260" b="1" dirty="0">
                <a:solidFill>
                  <a:schemeClr val="bg1"/>
                </a:solidFill>
                <a:latin typeface="Roboto Bold" panose="02000000000000000000" charset="0"/>
                <a:ea typeface="Roboto Bold" panose="02000000000000000000" charset="0"/>
                <a:cs typeface="Roboto Bold"/>
                <a:sym typeface="Roboto Bold"/>
              </a:rPr>
              <a:t>. </a:t>
            </a:r>
            <a:r>
              <a:rPr lang="en-US" sz="4260" b="1" dirty="0">
                <a:solidFill>
                  <a:schemeClr val="bg1"/>
                </a:solidFill>
                <a:latin typeface="Roboto Bold" panose="02000000000000000000" charset="0"/>
                <a:ea typeface="Roboto Bold" panose="02000000000000000000" charset="0"/>
                <a:cs typeface="Arial"/>
                <a:sym typeface="Arial"/>
              </a:rPr>
              <a:t>Improving Marriage as Investor Men</a:t>
            </a:r>
            <a:endParaRPr lang="en-US" sz="4260" dirty="0">
              <a:solidFill>
                <a:schemeClr val="bg1"/>
              </a:solidFill>
              <a:latin typeface="Roboto Bold" panose="02000000000000000000" charset="0"/>
              <a:ea typeface="Roboto Bold" panose="02000000000000000000" charset="0"/>
            </a:endParaRPr>
          </a:p>
          <a:p>
            <a:pPr lvl="0" indent="623888" algn="l" rtl="0">
              <a:lnSpc>
                <a:spcPct val="90000"/>
              </a:lnSpc>
              <a:spcBef>
                <a:spcPts val="400"/>
              </a:spcBef>
              <a:spcAft>
                <a:spcPts val="0"/>
              </a:spcAft>
              <a:buSzPts val="1300"/>
              <a:buNone/>
            </a:pPr>
            <a:r>
              <a:rPr lang="en-US" sz="3190" dirty="0">
                <a:solidFill>
                  <a:schemeClr val="bg1"/>
                </a:solidFill>
                <a:latin typeface="Arial"/>
                <a:ea typeface="Arial"/>
                <a:cs typeface="Arial"/>
                <a:sym typeface="Arial"/>
              </a:rPr>
              <a:t>Jeff Kemp, Men Huddle, Little Rock, AR</a:t>
            </a:r>
            <a:endParaRPr lang="en-US" sz="3190" dirty="0">
              <a:solidFill>
                <a:schemeClr val="bg1"/>
              </a:solidFill>
            </a:endParaRPr>
          </a:p>
          <a:p>
            <a:pPr algn="just">
              <a:lnSpc>
                <a:spcPts val="3268"/>
              </a:lnSpc>
            </a:pPr>
            <a:endParaRPr lang="en-US" sz="3091" dirty="0">
              <a:solidFill>
                <a:srgbClr val="FFFFFF"/>
              </a:solidFill>
              <a:latin typeface="Roboto"/>
              <a:ea typeface="Roboto"/>
              <a:cs typeface="Roboto"/>
              <a:sym typeface="Roboto"/>
            </a:endParaRPr>
          </a:p>
          <a:p>
            <a:pPr lvl="0" algn="l" rtl="0">
              <a:lnSpc>
                <a:spcPct val="90000"/>
              </a:lnSpc>
              <a:spcBef>
                <a:spcPts val="490"/>
              </a:spcBef>
              <a:spcAft>
                <a:spcPts val="0"/>
              </a:spcAft>
              <a:buClr>
                <a:srgbClr val="4C8BD0"/>
              </a:buClr>
              <a:buSzPts val="1593"/>
            </a:pPr>
            <a:r>
              <a:rPr lang="en-US" sz="4260" b="1" dirty="0">
                <a:solidFill>
                  <a:srgbClr val="FFFFFF"/>
                </a:solidFill>
                <a:latin typeface="Roboto Bold" panose="02000000000000000000" charset="0"/>
                <a:ea typeface="Roboto Bold" panose="02000000000000000000" charset="0"/>
                <a:cs typeface="Roboto Bold"/>
                <a:sym typeface="Roboto Bold"/>
              </a:rPr>
              <a:t>8. </a:t>
            </a:r>
            <a:r>
              <a:rPr lang="en-US" sz="4260" b="1" dirty="0">
                <a:solidFill>
                  <a:schemeClr val="bg1"/>
                </a:solidFill>
                <a:latin typeface="Roboto Bold" panose="02000000000000000000" charset="0"/>
                <a:ea typeface="Roboto Bold" panose="02000000000000000000" charset="0"/>
                <a:cs typeface="Arial"/>
                <a:sym typeface="Arial"/>
              </a:rPr>
              <a:t>Who Has Your Six: Forging Battle Ready Brotherhood</a:t>
            </a:r>
            <a:endParaRPr lang="en-US" sz="4260" dirty="0">
              <a:solidFill>
                <a:schemeClr val="bg1"/>
              </a:solidFill>
              <a:latin typeface="Roboto Bold" panose="02000000000000000000" charset="0"/>
              <a:ea typeface="Roboto Bold" panose="02000000000000000000" charset="0"/>
            </a:endParaRPr>
          </a:p>
          <a:p>
            <a:pPr marR="0" lvl="0" indent="623888" algn="l" rtl="0">
              <a:lnSpc>
                <a:spcPct val="90000"/>
              </a:lnSpc>
              <a:spcBef>
                <a:spcPts val="400"/>
              </a:spcBef>
              <a:spcAft>
                <a:spcPts val="0"/>
              </a:spcAft>
              <a:buClr>
                <a:srgbClr val="00CCFF"/>
              </a:buClr>
              <a:buSzPts val="1300"/>
              <a:buFont typeface="Noto Sans Symbols"/>
              <a:buNone/>
            </a:pPr>
            <a:r>
              <a:rPr lang="en-US" sz="3190" b="0" i="0" u="none" strike="noStrike" cap="none"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David Dusek, Rough Cut Men Ministries, Sarasota, FL</a:t>
            </a:r>
            <a:r>
              <a:rPr lang="en-US" sz="3191" b="1" dirty="0">
                <a:solidFill>
                  <a:srgbClr val="FFFFFF"/>
                </a:solidFill>
                <a:latin typeface="Roboto Bold"/>
                <a:ea typeface="Roboto Bold"/>
                <a:cs typeface="Roboto Bold"/>
                <a:sym typeface="Roboto Bold"/>
              </a:rPr>
              <a:t> </a:t>
            </a:r>
          </a:p>
          <a:p>
            <a:pPr algn="just">
              <a:lnSpc>
                <a:spcPts val="4838"/>
              </a:lnSpc>
            </a:pPr>
            <a:endParaRPr lang="en-US" sz="3191" b="1" dirty="0">
              <a:solidFill>
                <a:srgbClr val="FFFFFF"/>
              </a:solidFill>
              <a:latin typeface="Roboto Bold"/>
              <a:ea typeface="Roboto Bold"/>
              <a:cs typeface="Roboto Bold"/>
              <a:sym typeface="Roboto Bold"/>
            </a:endParaRPr>
          </a:p>
          <a:p>
            <a:pPr algn="just">
              <a:lnSpc>
                <a:spcPts val="4608"/>
              </a:lnSpc>
            </a:pPr>
            <a:endParaRPr lang="en-US" sz="3191" b="1" dirty="0">
              <a:solidFill>
                <a:srgbClr val="FFFFFF"/>
              </a:solidFill>
              <a:latin typeface="Roboto Bold"/>
              <a:ea typeface="Roboto Bold"/>
              <a:cs typeface="Roboto Bold"/>
              <a:sym typeface="Roboto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739877" y="278986"/>
            <a:ext cx="2380744" cy="2360042"/>
          </a:xfrm>
          <a:custGeom>
            <a:avLst/>
            <a:gdLst/>
            <a:ahLst/>
            <a:cxnLst/>
            <a:rect l="l" t="t" r="r" b="b"/>
            <a:pathLst>
              <a:path w="2380744" h="2360042">
                <a:moveTo>
                  <a:pt x="0" y="0"/>
                </a:moveTo>
                <a:lnTo>
                  <a:pt x="2380744" y="0"/>
                </a:lnTo>
                <a:lnTo>
                  <a:pt x="2380744" y="2360042"/>
                </a:lnTo>
                <a:lnTo>
                  <a:pt x="0" y="2360042"/>
                </a:lnTo>
                <a:lnTo>
                  <a:pt x="0" y="0"/>
                </a:lnTo>
                <a:close/>
              </a:path>
            </a:pathLst>
          </a:custGeom>
          <a:blipFill>
            <a:blip r:embed="rId3"/>
            <a:stretch>
              <a:fillRect t="-438" b="-438"/>
            </a:stretch>
          </a:blipFill>
        </p:spPr>
        <p:txBody>
          <a:bodyPr/>
          <a:lstStyle/>
          <a:p>
            <a:endParaRPr lang="en-US"/>
          </a:p>
        </p:txBody>
      </p:sp>
      <p:sp>
        <p:nvSpPr>
          <p:cNvPr id="4" name="TextBox 4"/>
          <p:cNvSpPr txBox="1"/>
          <p:nvPr/>
        </p:nvSpPr>
        <p:spPr>
          <a:xfrm>
            <a:off x="5959552" y="642431"/>
            <a:ext cx="8823248" cy="1214731"/>
          </a:xfrm>
          <a:prstGeom prst="rect">
            <a:avLst/>
          </a:prstGeom>
        </p:spPr>
        <p:txBody>
          <a:bodyPr wrap="square" lIns="0" tIns="0" rIns="0" bIns="0" rtlCol="0" anchor="t">
            <a:spAutoFit/>
          </a:bodyPr>
          <a:lstStyle/>
          <a:p>
            <a:pPr algn="ctr">
              <a:lnSpc>
                <a:spcPts val="9908"/>
              </a:lnSpc>
            </a:pPr>
            <a:r>
              <a:rPr lang="en-US" sz="7077" b="1" dirty="0">
                <a:solidFill>
                  <a:srgbClr val="FFFFFF"/>
                </a:solidFill>
                <a:latin typeface="Roboto Bold"/>
                <a:ea typeface="Roboto Bold"/>
                <a:cs typeface="Roboto Bold"/>
                <a:sym typeface="Roboto Bold"/>
              </a:rPr>
              <a:t>Afternoon Seminars</a:t>
            </a:r>
          </a:p>
        </p:txBody>
      </p:sp>
      <p:sp>
        <p:nvSpPr>
          <p:cNvPr id="5" name="TextBox 5"/>
          <p:cNvSpPr txBox="1"/>
          <p:nvPr/>
        </p:nvSpPr>
        <p:spPr>
          <a:xfrm>
            <a:off x="1245047" y="2972813"/>
            <a:ext cx="18961504" cy="8306120"/>
          </a:xfrm>
          <a:prstGeom prst="rect">
            <a:avLst/>
          </a:prstGeom>
        </p:spPr>
        <p:txBody>
          <a:bodyPr lIns="0" tIns="0" rIns="0" bIns="0" rtlCol="0" anchor="t">
            <a:spAutoFit/>
          </a:bodyPr>
          <a:lstStyle/>
          <a:p>
            <a:pPr algn="just">
              <a:lnSpc>
                <a:spcPts val="4906"/>
              </a:lnSpc>
            </a:pPr>
            <a:r>
              <a:rPr lang="en-US" sz="4260" b="1" dirty="0">
                <a:solidFill>
                  <a:srgbClr val="FFFFFF"/>
                </a:solidFill>
                <a:latin typeface="Roboto Bold" panose="02000000000000000000" charset="0"/>
                <a:ea typeface="Roboto Bold" panose="02000000000000000000" charset="0"/>
                <a:cs typeface="Roboto Bold"/>
                <a:sym typeface="Roboto Bold"/>
              </a:rPr>
              <a:t>1. </a:t>
            </a:r>
            <a:r>
              <a:rPr lang="en-US" sz="4260" b="1" dirty="0">
                <a:solidFill>
                  <a:schemeClr val="bg1"/>
                </a:solidFill>
                <a:latin typeface="Roboto Bold" panose="02000000000000000000" charset="0"/>
                <a:ea typeface="Roboto Bold" panose="02000000000000000000" charset="0"/>
                <a:cs typeface="Arial" panose="020B0604020202020204" pitchFamily="34" charset="0"/>
                <a:sym typeface="Arial"/>
              </a:rPr>
              <a:t>Forgiveness: Forgive While You Still Can</a:t>
            </a:r>
            <a:endParaRPr lang="en-US" sz="4260" dirty="0">
              <a:solidFill>
                <a:schemeClr val="bg1"/>
              </a:solidFill>
              <a:latin typeface="Roboto Bold" panose="02000000000000000000" charset="0"/>
              <a:ea typeface="Roboto Bold" panose="02000000000000000000" charset="0"/>
              <a:cs typeface="Arial" panose="020B0604020202020204" pitchFamily="34" charset="0"/>
              <a:sym typeface="Arial"/>
            </a:endParaRPr>
          </a:p>
          <a:p>
            <a:pPr marL="342900" lvl="0" indent="223838" algn="l" rtl="0">
              <a:lnSpc>
                <a:spcPct val="90000"/>
              </a:lnSpc>
              <a:spcBef>
                <a:spcPts val="400"/>
              </a:spcBef>
              <a:spcAft>
                <a:spcPts val="0"/>
              </a:spcAft>
              <a:buSzPts val="1300"/>
              <a:buFont typeface="Noto Sans Symbols"/>
              <a:buNone/>
            </a:pPr>
            <a:r>
              <a:rPr lang="en-US" sz="3190" dirty="0">
                <a:solidFill>
                  <a:schemeClr val="bg1"/>
                </a:solidFill>
                <a:latin typeface="Arial"/>
                <a:ea typeface="Arial"/>
                <a:cs typeface="Arial"/>
                <a:sym typeface="Arial"/>
              </a:rPr>
              <a:t>Larry Leak, Just Stand Firm Ministries, Wilbraham, MA</a:t>
            </a:r>
          </a:p>
          <a:p>
            <a:pPr algn="just">
              <a:lnSpc>
                <a:spcPts val="3268"/>
              </a:lnSpc>
            </a:pPr>
            <a:endParaRPr lang="en-US" sz="3091" dirty="0">
              <a:solidFill>
                <a:srgbClr val="FFFFFF"/>
              </a:solidFill>
              <a:latin typeface="Roboto"/>
              <a:ea typeface="Roboto"/>
              <a:cs typeface="Roboto"/>
              <a:sym typeface="Roboto"/>
            </a:endParaRPr>
          </a:p>
          <a:p>
            <a:pPr marR="0" lvl="0" algn="l" rtl="0">
              <a:lnSpc>
                <a:spcPct val="90000"/>
              </a:lnSpc>
              <a:spcBef>
                <a:spcPts val="0"/>
              </a:spcBef>
              <a:spcAft>
                <a:spcPts val="0"/>
              </a:spcAft>
              <a:buClr>
                <a:srgbClr val="4C8BD0"/>
              </a:buClr>
              <a:buSzPts val="1593"/>
            </a:pPr>
            <a:r>
              <a:rPr lang="en-US" sz="4260" b="1" dirty="0">
                <a:solidFill>
                  <a:schemeClr val="bg1"/>
                </a:solidFill>
                <a:latin typeface="Roboto Bold" panose="02000000000000000000" charset="0"/>
                <a:ea typeface="Roboto Bold" panose="02000000000000000000" charset="0"/>
                <a:cs typeface="Roboto Bold"/>
                <a:sym typeface="Roboto Bold"/>
              </a:rPr>
              <a:t>2. </a:t>
            </a:r>
            <a:r>
              <a:rPr lang="en-US" sz="4260" b="1" u="none" strike="noStrike" cap="none" dirty="0">
                <a:solidFill>
                  <a:schemeClr val="bg1"/>
                </a:solidFill>
                <a:latin typeface="Roboto Bold" panose="02000000000000000000" charset="0"/>
                <a:ea typeface="Roboto Bold" panose="02000000000000000000" charset="0"/>
                <a:cs typeface="Arial"/>
                <a:sym typeface="Arial"/>
              </a:rPr>
              <a:t>Better Fathers, Better Communities</a:t>
            </a:r>
            <a:endParaRPr lang="en-US" sz="4260" dirty="0">
              <a:solidFill>
                <a:schemeClr val="bg1"/>
              </a:solidFill>
              <a:latin typeface="Roboto Bold" panose="02000000000000000000" charset="0"/>
              <a:ea typeface="Roboto Bold" panose="02000000000000000000" charset="0"/>
            </a:endParaRPr>
          </a:p>
          <a:p>
            <a:pPr marR="0" lvl="0" indent="623888" algn="l" rtl="0">
              <a:lnSpc>
                <a:spcPct val="90000"/>
              </a:lnSpc>
              <a:spcBef>
                <a:spcPts val="400"/>
              </a:spcBef>
              <a:spcAft>
                <a:spcPts val="0"/>
              </a:spcAft>
              <a:buClr>
                <a:srgbClr val="00CCFF"/>
              </a:buClr>
              <a:buSzPts val="1300"/>
              <a:buFont typeface="Noto Sans Symbols"/>
              <a:buNone/>
            </a:pPr>
            <a:r>
              <a:rPr lang="en-US" sz="3190" b="0" i="0" u="none" strike="noStrike" cap="none" dirty="0">
                <a:solidFill>
                  <a:srgbClr val="FFFFFF"/>
                </a:solidFill>
                <a:latin typeface="Arial"/>
                <a:ea typeface="Arial"/>
                <a:cs typeface="Arial"/>
                <a:sym typeface="Arial"/>
              </a:rPr>
              <a:t>Antoine Johnson, National Fatherhood Initiative, Buffalo, NY</a:t>
            </a:r>
            <a:endParaRPr lang="en-US" sz="3190" dirty="0"/>
          </a:p>
          <a:p>
            <a:pPr indent="566738" algn="just">
              <a:lnSpc>
                <a:spcPts val="3740"/>
              </a:lnSpc>
            </a:pPr>
            <a:r>
              <a:rPr lang="en-US" sz="3091" dirty="0">
                <a:solidFill>
                  <a:srgbClr val="FFFFFF"/>
                </a:solidFill>
                <a:latin typeface="Roboto"/>
                <a:ea typeface="Roboto"/>
                <a:cs typeface="Roboto"/>
                <a:sym typeface="Roboto"/>
              </a:rPr>
              <a:t>*For Full Throttle Men (ages 30-54)</a:t>
            </a:r>
          </a:p>
          <a:p>
            <a:pPr algn="just">
              <a:lnSpc>
                <a:spcPts val="3268"/>
              </a:lnSpc>
            </a:pPr>
            <a:endParaRPr lang="en-US" sz="3091" dirty="0">
              <a:solidFill>
                <a:srgbClr val="FFFFFF"/>
              </a:solidFill>
              <a:latin typeface="Roboto"/>
              <a:ea typeface="Roboto"/>
              <a:cs typeface="Roboto"/>
              <a:sym typeface="Roboto"/>
            </a:endParaRPr>
          </a:p>
          <a:p>
            <a:pPr algn="just">
              <a:lnSpc>
                <a:spcPts val="4906"/>
              </a:lnSpc>
            </a:pPr>
            <a:r>
              <a:rPr lang="en-US" sz="4260" b="1" dirty="0">
                <a:solidFill>
                  <a:schemeClr val="bg1"/>
                </a:solidFill>
                <a:latin typeface="Roboto Bold" panose="02000000000000000000" charset="0"/>
                <a:ea typeface="Roboto Bold" panose="02000000000000000000" charset="0"/>
                <a:cs typeface="Roboto Bold"/>
                <a:sym typeface="Roboto Bold"/>
              </a:rPr>
              <a:t>3. </a:t>
            </a:r>
            <a:r>
              <a:rPr lang="en-US" sz="4260" b="1" dirty="0">
                <a:solidFill>
                  <a:schemeClr val="bg1"/>
                </a:solidFill>
                <a:latin typeface="Roboto Bold" panose="02000000000000000000" charset="0"/>
                <a:ea typeface="Roboto Bold" panose="02000000000000000000" charset="0"/>
                <a:cs typeface="Arial"/>
                <a:sym typeface="Arial"/>
              </a:rPr>
              <a:t>Stay in the Game</a:t>
            </a:r>
            <a:endParaRPr lang="en-US" sz="4260" dirty="0">
              <a:solidFill>
                <a:schemeClr val="bg1"/>
              </a:solidFill>
              <a:latin typeface="Roboto Bold" panose="02000000000000000000" charset="0"/>
              <a:ea typeface="Roboto Bold" panose="02000000000000000000" charset="0"/>
              <a:cs typeface="Arial"/>
              <a:sym typeface="Arial"/>
            </a:endParaRPr>
          </a:p>
          <a:p>
            <a:pPr algn="just">
              <a:lnSpc>
                <a:spcPts val="3740"/>
              </a:lnSpc>
            </a:pPr>
            <a:r>
              <a:rPr lang="en-US" sz="3190" dirty="0">
                <a:solidFill>
                  <a:schemeClr val="bg1"/>
                </a:solidFill>
                <a:latin typeface="Roboto"/>
                <a:ea typeface="Roboto"/>
                <a:cs typeface="Roboto"/>
                <a:sym typeface="Roboto"/>
              </a:rPr>
              <a:t>      </a:t>
            </a:r>
            <a:r>
              <a:rPr lang="en-US" sz="3190" dirty="0">
                <a:solidFill>
                  <a:schemeClr val="bg1"/>
                </a:solidFill>
                <a:latin typeface="Arial"/>
                <a:ea typeface="Arial"/>
                <a:cs typeface="Arial"/>
                <a:sym typeface="Arial"/>
              </a:rPr>
              <a:t>Ken Keeler, Real Financial Services, Calgary, AB</a:t>
            </a:r>
            <a:endParaRPr lang="en-US" sz="3190" dirty="0">
              <a:solidFill>
                <a:schemeClr val="bg1"/>
              </a:solidFill>
            </a:endParaRPr>
          </a:p>
          <a:p>
            <a:pPr algn="just">
              <a:lnSpc>
                <a:spcPts val="3861"/>
              </a:lnSpc>
            </a:pPr>
            <a:r>
              <a:rPr lang="en-US" sz="3191" dirty="0">
                <a:solidFill>
                  <a:srgbClr val="FFFFFF"/>
                </a:solidFill>
                <a:latin typeface="Roboto"/>
                <a:ea typeface="Roboto"/>
                <a:cs typeface="Roboto"/>
                <a:sym typeface="Roboto"/>
              </a:rPr>
              <a:t>      *For Seasoned Men (ages 55+)</a:t>
            </a:r>
          </a:p>
          <a:p>
            <a:pPr algn="just">
              <a:lnSpc>
                <a:spcPts val="3268"/>
              </a:lnSpc>
            </a:pPr>
            <a:endParaRPr lang="en-US" sz="3191" dirty="0">
              <a:solidFill>
                <a:srgbClr val="FFFFFF"/>
              </a:solidFill>
              <a:latin typeface="Roboto"/>
              <a:ea typeface="Roboto"/>
              <a:cs typeface="Roboto"/>
              <a:sym typeface="Roboto"/>
            </a:endParaRPr>
          </a:p>
          <a:p>
            <a:pPr algn="just">
              <a:lnSpc>
                <a:spcPts val="4906"/>
              </a:lnSpc>
            </a:pPr>
            <a:r>
              <a:rPr lang="en-US" sz="4260" b="1" dirty="0">
                <a:solidFill>
                  <a:schemeClr val="bg1"/>
                </a:solidFill>
                <a:latin typeface="Roboto Bold" panose="02000000000000000000" charset="0"/>
                <a:ea typeface="Roboto Bold" panose="02000000000000000000" charset="0"/>
                <a:cs typeface="Roboto Bold"/>
                <a:sym typeface="Roboto Bold"/>
              </a:rPr>
              <a:t>4. </a:t>
            </a:r>
            <a:r>
              <a:rPr lang="en-US" sz="4260" b="1" dirty="0">
                <a:solidFill>
                  <a:schemeClr val="bg1"/>
                </a:solidFill>
                <a:latin typeface="Roboto Bold" panose="02000000000000000000" charset="0"/>
                <a:ea typeface="Roboto Bold" panose="02000000000000000000" charset="0"/>
                <a:cs typeface="Arial"/>
                <a:sym typeface="Arial"/>
              </a:rPr>
              <a:t>Identifying Hidden Giants</a:t>
            </a:r>
            <a:endParaRPr lang="en-US" sz="4260" dirty="0">
              <a:solidFill>
                <a:schemeClr val="bg1"/>
              </a:solidFill>
              <a:latin typeface="Roboto Bold" panose="02000000000000000000" charset="0"/>
              <a:ea typeface="Roboto Bold" panose="02000000000000000000" charset="0"/>
              <a:cs typeface="Arial"/>
              <a:sym typeface="Arial"/>
            </a:endParaRPr>
          </a:p>
          <a:p>
            <a:pPr algn="just">
              <a:lnSpc>
                <a:spcPts val="3740"/>
              </a:lnSpc>
            </a:pPr>
            <a:r>
              <a:rPr lang="en-US" sz="3190" dirty="0">
                <a:solidFill>
                  <a:schemeClr val="bg1"/>
                </a:solidFill>
                <a:latin typeface="Roboto"/>
                <a:ea typeface="Roboto"/>
                <a:cs typeface="Roboto"/>
                <a:sym typeface="Roboto"/>
              </a:rPr>
              <a:t>      </a:t>
            </a:r>
            <a:r>
              <a:rPr lang="en-US" sz="3190" dirty="0">
                <a:solidFill>
                  <a:schemeClr val="bg1"/>
                </a:solidFill>
                <a:latin typeface="Arial"/>
                <a:ea typeface="Arial"/>
                <a:cs typeface="Arial"/>
                <a:sym typeface="Arial"/>
              </a:rPr>
              <a:t>Garrett Hall, Strengthen Ministries, Bath, NY</a:t>
            </a:r>
            <a:endParaRPr lang="en-US" sz="3190" dirty="0">
              <a:solidFill>
                <a:schemeClr val="bg1"/>
              </a:solidFill>
            </a:endParaRPr>
          </a:p>
          <a:p>
            <a:pPr algn="just">
              <a:lnSpc>
                <a:spcPts val="3740"/>
              </a:lnSpc>
            </a:pPr>
            <a:endParaRPr lang="en-US" sz="3091" dirty="0">
              <a:solidFill>
                <a:srgbClr val="FFFFFF"/>
              </a:solidFill>
              <a:latin typeface="Roboto"/>
              <a:ea typeface="Roboto"/>
              <a:cs typeface="Roboto"/>
              <a:sym typeface="Roboto"/>
            </a:endParaRPr>
          </a:p>
          <a:p>
            <a:pPr algn="just">
              <a:lnSpc>
                <a:spcPts val="4838"/>
              </a:lnSpc>
            </a:pPr>
            <a:endParaRPr lang="en-US" sz="3091" dirty="0">
              <a:solidFill>
                <a:srgbClr val="FFFFFF"/>
              </a:solidFill>
              <a:latin typeface="Roboto"/>
              <a:ea typeface="Roboto"/>
              <a:cs typeface="Roboto"/>
              <a:sym typeface="Roboto"/>
            </a:endParaRPr>
          </a:p>
          <a:p>
            <a:pPr algn="just">
              <a:lnSpc>
                <a:spcPts val="4608"/>
              </a:lnSpc>
            </a:pPr>
            <a:endParaRPr lang="en-US" sz="3091" dirty="0">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739877" y="278986"/>
            <a:ext cx="2380744" cy="2360042"/>
          </a:xfrm>
          <a:custGeom>
            <a:avLst/>
            <a:gdLst/>
            <a:ahLst/>
            <a:cxnLst/>
            <a:rect l="l" t="t" r="r" b="b"/>
            <a:pathLst>
              <a:path w="2380744" h="2360042">
                <a:moveTo>
                  <a:pt x="0" y="0"/>
                </a:moveTo>
                <a:lnTo>
                  <a:pt x="2380744" y="0"/>
                </a:lnTo>
                <a:lnTo>
                  <a:pt x="2380744" y="2360042"/>
                </a:lnTo>
                <a:lnTo>
                  <a:pt x="0" y="2360042"/>
                </a:lnTo>
                <a:lnTo>
                  <a:pt x="0" y="0"/>
                </a:lnTo>
                <a:close/>
              </a:path>
            </a:pathLst>
          </a:custGeom>
          <a:blipFill>
            <a:blip r:embed="rId3"/>
            <a:stretch>
              <a:fillRect t="-438" b="-438"/>
            </a:stretch>
          </a:blipFill>
        </p:spPr>
        <p:txBody>
          <a:bodyPr/>
          <a:lstStyle/>
          <a:p>
            <a:endParaRPr lang="en-US"/>
          </a:p>
        </p:txBody>
      </p:sp>
      <p:sp>
        <p:nvSpPr>
          <p:cNvPr id="4" name="TextBox 4"/>
          <p:cNvSpPr txBox="1"/>
          <p:nvPr/>
        </p:nvSpPr>
        <p:spPr>
          <a:xfrm>
            <a:off x="5959552" y="642431"/>
            <a:ext cx="8670848" cy="1214731"/>
          </a:xfrm>
          <a:prstGeom prst="rect">
            <a:avLst/>
          </a:prstGeom>
        </p:spPr>
        <p:txBody>
          <a:bodyPr wrap="square" lIns="0" tIns="0" rIns="0" bIns="0" rtlCol="0" anchor="t">
            <a:spAutoFit/>
          </a:bodyPr>
          <a:lstStyle/>
          <a:p>
            <a:pPr algn="ctr">
              <a:lnSpc>
                <a:spcPts val="9908"/>
              </a:lnSpc>
            </a:pPr>
            <a:r>
              <a:rPr lang="en-US" sz="7077" b="1" dirty="0">
                <a:solidFill>
                  <a:srgbClr val="FFFFFF"/>
                </a:solidFill>
                <a:latin typeface="Roboto Bold"/>
                <a:ea typeface="Roboto Bold"/>
                <a:cs typeface="Roboto Bold"/>
                <a:sym typeface="Roboto Bold"/>
              </a:rPr>
              <a:t>Afternoon Seminars</a:t>
            </a:r>
          </a:p>
        </p:txBody>
      </p:sp>
      <p:sp>
        <p:nvSpPr>
          <p:cNvPr id="5" name="TextBox 5"/>
          <p:cNvSpPr txBox="1"/>
          <p:nvPr/>
        </p:nvSpPr>
        <p:spPr>
          <a:xfrm>
            <a:off x="1245047" y="2982338"/>
            <a:ext cx="18961504" cy="7479612"/>
          </a:xfrm>
          <a:prstGeom prst="rect">
            <a:avLst/>
          </a:prstGeom>
        </p:spPr>
        <p:txBody>
          <a:bodyPr lIns="0" tIns="0" rIns="0" bIns="0" rtlCol="0" anchor="t">
            <a:spAutoFit/>
          </a:bodyPr>
          <a:lstStyle/>
          <a:p>
            <a:pPr lvl="0" algn="l" rtl="0">
              <a:lnSpc>
                <a:spcPct val="90000"/>
              </a:lnSpc>
              <a:spcBef>
                <a:spcPts val="480"/>
              </a:spcBef>
              <a:spcAft>
                <a:spcPts val="0"/>
              </a:spcAft>
              <a:buClr>
                <a:srgbClr val="4C8BD0"/>
              </a:buClr>
              <a:buSzPts val="1560"/>
            </a:pPr>
            <a:r>
              <a:rPr lang="en-US" sz="3999" b="1" dirty="0">
                <a:solidFill>
                  <a:srgbClr val="FFFFFF"/>
                </a:solidFill>
                <a:latin typeface="Roboto Bold"/>
                <a:ea typeface="Roboto Bold"/>
                <a:cs typeface="Roboto Bold"/>
                <a:sym typeface="Roboto Bold"/>
              </a:rPr>
              <a:t>5. </a:t>
            </a:r>
            <a:r>
              <a:rPr lang="en-US" sz="4260" b="1" dirty="0">
                <a:solidFill>
                  <a:schemeClr val="bg1"/>
                </a:solidFill>
                <a:latin typeface="Roboto Bold" panose="02000000000000000000" charset="0"/>
                <a:ea typeface="Roboto Bold" panose="02000000000000000000" charset="0"/>
                <a:cs typeface="Arial"/>
                <a:sym typeface="Arial"/>
              </a:rPr>
              <a:t>What’s Your Story? Overcoming Bad Belief System</a:t>
            </a:r>
            <a:endParaRPr lang="en-US" sz="4260" dirty="0">
              <a:solidFill>
                <a:schemeClr val="bg1"/>
              </a:solidFill>
              <a:latin typeface="Roboto Bold" panose="02000000000000000000" charset="0"/>
              <a:ea typeface="Roboto Bold" panose="02000000000000000000" charset="0"/>
            </a:endParaRPr>
          </a:p>
          <a:p>
            <a:pPr lvl="0" indent="566738" algn="l" rtl="0">
              <a:lnSpc>
                <a:spcPct val="90000"/>
              </a:lnSpc>
              <a:spcBef>
                <a:spcPts val="400"/>
              </a:spcBef>
              <a:spcAft>
                <a:spcPts val="0"/>
              </a:spcAft>
              <a:buClr>
                <a:srgbClr val="4C8BD0"/>
              </a:buClr>
              <a:buSzPts val="1300"/>
              <a:buNone/>
            </a:pPr>
            <a:r>
              <a:rPr lang="en-US" sz="3190" dirty="0">
                <a:solidFill>
                  <a:schemeClr val="bg1"/>
                </a:solidFill>
                <a:latin typeface="Arial"/>
                <a:ea typeface="Arial"/>
                <a:cs typeface="Arial"/>
                <a:sym typeface="Arial"/>
              </a:rPr>
              <a:t>David Dusek, Rough Cut Men Ministries, Sarasota, FL</a:t>
            </a:r>
            <a:endParaRPr lang="en-US" sz="3190" dirty="0">
              <a:solidFill>
                <a:schemeClr val="bg1"/>
              </a:solidFill>
            </a:endParaRPr>
          </a:p>
          <a:p>
            <a:pPr algn="just">
              <a:lnSpc>
                <a:spcPts val="3861"/>
              </a:lnSpc>
            </a:pPr>
            <a:r>
              <a:rPr lang="en-US" sz="3190" dirty="0">
                <a:solidFill>
                  <a:srgbClr val="FFFFFF"/>
                </a:solidFill>
                <a:latin typeface="Roboto"/>
                <a:ea typeface="Roboto"/>
                <a:cs typeface="Roboto"/>
                <a:sym typeface="Roboto"/>
              </a:rPr>
              <a:t>      *For Emerging Men (ages 13-19)</a:t>
            </a:r>
          </a:p>
          <a:p>
            <a:pPr marR="0" lvl="0" algn="l" rtl="0">
              <a:lnSpc>
                <a:spcPct val="90000"/>
              </a:lnSpc>
              <a:spcBef>
                <a:spcPts val="490"/>
              </a:spcBef>
              <a:spcAft>
                <a:spcPts val="0"/>
              </a:spcAft>
              <a:buClr>
                <a:srgbClr val="4C8BD0"/>
              </a:buClr>
              <a:buSzPts val="1593"/>
            </a:pPr>
            <a:endParaRPr lang="en-US" sz="3000" dirty="0">
              <a:solidFill>
                <a:srgbClr val="FFFFFF"/>
              </a:solidFill>
              <a:latin typeface="Roboto"/>
              <a:ea typeface="Roboto"/>
              <a:cs typeface="Roboto"/>
              <a:sym typeface="Roboto"/>
            </a:endParaRPr>
          </a:p>
          <a:p>
            <a:pPr marR="0" lvl="0" algn="l" rtl="0">
              <a:lnSpc>
                <a:spcPct val="90000"/>
              </a:lnSpc>
              <a:spcBef>
                <a:spcPts val="490"/>
              </a:spcBef>
              <a:spcAft>
                <a:spcPts val="0"/>
              </a:spcAft>
              <a:buClr>
                <a:srgbClr val="4C8BD0"/>
              </a:buClr>
              <a:buSzPts val="1593"/>
            </a:pPr>
            <a:r>
              <a:rPr lang="en-US" sz="3999" b="1" dirty="0">
                <a:solidFill>
                  <a:srgbClr val="FFFFFF"/>
                </a:solidFill>
                <a:latin typeface="Roboto Bold"/>
                <a:ea typeface="Roboto Bold"/>
                <a:cs typeface="Roboto Bold"/>
                <a:sym typeface="Roboto Bold"/>
              </a:rPr>
              <a:t>6. </a:t>
            </a:r>
            <a:r>
              <a:rPr lang="en-US" sz="4260" b="1" u="none" strike="noStrike" cap="none" dirty="0">
                <a:solidFill>
                  <a:srgbClr val="FFFFFF"/>
                </a:solidFill>
                <a:latin typeface="Roboto Bold" panose="02000000000000000000" charset="0"/>
                <a:ea typeface="Roboto Bold" panose="02000000000000000000" charset="0"/>
                <a:cs typeface="Arial"/>
                <a:sym typeface="Arial"/>
              </a:rPr>
              <a:t>How to Enjoy God’s Word</a:t>
            </a:r>
            <a:endParaRPr lang="en-US" sz="4260" dirty="0">
              <a:latin typeface="Roboto Bold" panose="02000000000000000000" charset="0"/>
              <a:ea typeface="Roboto Bold" panose="02000000000000000000" charset="0"/>
            </a:endParaRPr>
          </a:p>
          <a:p>
            <a:pPr marR="0" lvl="0" indent="566738" algn="l" rtl="0">
              <a:lnSpc>
                <a:spcPct val="90000"/>
              </a:lnSpc>
              <a:spcBef>
                <a:spcPts val="400"/>
              </a:spcBef>
              <a:spcAft>
                <a:spcPts val="0"/>
              </a:spcAft>
              <a:buClr>
                <a:srgbClr val="4C8BD0"/>
              </a:buClr>
              <a:buSzPts val="1300"/>
              <a:buFont typeface="Noto Sans Symbols"/>
              <a:buNone/>
            </a:pPr>
            <a:r>
              <a:rPr lang="en-US" sz="3190" b="0" i="0" u="none" strike="noStrike" cap="none" dirty="0">
                <a:solidFill>
                  <a:srgbClr val="FFFFFF"/>
                </a:solidFill>
                <a:latin typeface="Arial"/>
                <a:ea typeface="Arial"/>
                <a:cs typeface="Arial"/>
                <a:sym typeface="Arial"/>
              </a:rPr>
              <a:t>Steve </a:t>
            </a:r>
            <a:r>
              <a:rPr lang="en-US" sz="3190" b="0" i="0" u="none" strike="noStrike" cap="none" dirty="0" err="1">
                <a:solidFill>
                  <a:srgbClr val="FFFFFF"/>
                </a:solidFill>
                <a:latin typeface="Arial"/>
                <a:ea typeface="Arial"/>
                <a:cs typeface="Arial"/>
                <a:sym typeface="Arial"/>
              </a:rPr>
              <a:t>Etner</a:t>
            </a:r>
            <a:r>
              <a:rPr lang="en-US" sz="3190" b="0" i="0" u="none" strike="noStrike" cap="none" dirty="0">
                <a:solidFill>
                  <a:srgbClr val="FFFFFF"/>
                </a:solidFill>
                <a:latin typeface="Arial"/>
                <a:ea typeface="Arial"/>
                <a:cs typeface="Arial"/>
                <a:sym typeface="Arial"/>
              </a:rPr>
              <a:t>, The Pure Man Ministry, Granger, IN</a:t>
            </a:r>
            <a:endParaRPr lang="en-US" sz="3190" b="1" i="1" u="none" strike="noStrike" cap="none" dirty="0">
              <a:solidFill>
                <a:srgbClr val="FFFFFF"/>
              </a:solidFill>
              <a:latin typeface="Arial"/>
              <a:ea typeface="Arial"/>
              <a:cs typeface="Arial"/>
              <a:sym typeface="Arial"/>
            </a:endParaRPr>
          </a:p>
          <a:p>
            <a:pPr algn="just">
              <a:lnSpc>
                <a:spcPts val="3268"/>
              </a:lnSpc>
            </a:pPr>
            <a:endParaRPr lang="en-US" sz="3191" dirty="0">
              <a:solidFill>
                <a:srgbClr val="FFFFFF"/>
              </a:solidFill>
              <a:latin typeface="Roboto"/>
              <a:ea typeface="Roboto"/>
              <a:cs typeface="Roboto"/>
              <a:sym typeface="Roboto"/>
            </a:endParaRPr>
          </a:p>
          <a:p>
            <a:pPr algn="just">
              <a:lnSpc>
                <a:spcPts val="4839"/>
              </a:lnSpc>
            </a:pPr>
            <a:r>
              <a:rPr lang="en-US" sz="3999" b="1" dirty="0">
                <a:solidFill>
                  <a:srgbClr val="FFFFFF"/>
                </a:solidFill>
                <a:latin typeface="Roboto Bold"/>
                <a:ea typeface="Roboto Bold"/>
                <a:cs typeface="Roboto Bold"/>
                <a:sym typeface="Roboto Bold"/>
              </a:rPr>
              <a:t>7. </a:t>
            </a:r>
            <a:r>
              <a:rPr lang="en-US" sz="4260" b="1" dirty="0">
                <a:solidFill>
                  <a:schemeClr val="bg1"/>
                </a:solidFill>
                <a:latin typeface="Roboto Bold" panose="02000000000000000000" charset="0"/>
                <a:ea typeface="Roboto Bold" panose="02000000000000000000" charset="0"/>
                <a:cs typeface="Arial"/>
                <a:sym typeface="Arial"/>
              </a:rPr>
              <a:t>Clarity in the Culture of Confusion</a:t>
            </a:r>
            <a:endParaRPr lang="en-US" sz="4260" dirty="0">
              <a:solidFill>
                <a:schemeClr val="bg1"/>
              </a:solidFill>
              <a:latin typeface="Roboto Bold" panose="02000000000000000000" charset="0"/>
              <a:ea typeface="Roboto Bold" panose="02000000000000000000" charset="0"/>
            </a:endParaRPr>
          </a:p>
          <a:p>
            <a:pPr lvl="0" indent="623888" algn="l" rtl="0">
              <a:lnSpc>
                <a:spcPct val="90000"/>
              </a:lnSpc>
              <a:spcBef>
                <a:spcPts val="400"/>
              </a:spcBef>
              <a:spcAft>
                <a:spcPts val="0"/>
              </a:spcAft>
              <a:buSzPts val="1300"/>
              <a:buNone/>
            </a:pPr>
            <a:r>
              <a:rPr lang="en-US" sz="3190"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Abdu Murray, Embrace the Truth, Rochester Hills, MI</a:t>
            </a:r>
            <a:endParaRPr lang="en-US" sz="319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just">
              <a:lnSpc>
                <a:spcPts val="3268"/>
              </a:lnSpc>
            </a:pPr>
            <a:endParaRPr lang="en-US" sz="3000" dirty="0">
              <a:solidFill>
                <a:srgbClr val="FFFFFF"/>
              </a:solidFill>
              <a:latin typeface="Roboto"/>
              <a:ea typeface="Roboto"/>
              <a:cs typeface="Roboto"/>
              <a:sym typeface="Roboto"/>
            </a:endParaRPr>
          </a:p>
          <a:p>
            <a:pPr algn="just">
              <a:lnSpc>
                <a:spcPts val="5148"/>
              </a:lnSpc>
            </a:pPr>
            <a:r>
              <a:rPr lang="en-US" sz="4060" b="1" dirty="0">
                <a:solidFill>
                  <a:srgbClr val="FFFFFF"/>
                </a:solidFill>
                <a:latin typeface="Roboto Bold"/>
                <a:ea typeface="Roboto Bold"/>
                <a:cs typeface="Roboto Bold"/>
                <a:sym typeface="Roboto Bold"/>
              </a:rPr>
              <a:t>8. T.B.A.</a:t>
            </a:r>
          </a:p>
          <a:p>
            <a:pPr algn="just">
              <a:lnSpc>
                <a:spcPts val="3861"/>
              </a:lnSpc>
            </a:pPr>
            <a:r>
              <a:rPr lang="en-US" sz="3191" dirty="0">
                <a:solidFill>
                  <a:srgbClr val="FFFFFF"/>
                </a:solidFill>
                <a:latin typeface="Roboto"/>
                <a:ea typeface="Roboto"/>
                <a:cs typeface="Roboto"/>
                <a:sym typeface="Roboto"/>
              </a:rPr>
              <a:t>      </a:t>
            </a:r>
          </a:p>
          <a:p>
            <a:pPr algn="just">
              <a:lnSpc>
                <a:spcPts val="4838"/>
              </a:lnSpc>
            </a:pPr>
            <a:endParaRPr lang="en-US" sz="3191" dirty="0">
              <a:solidFill>
                <a:srgbClr val="FFFFFF"/>
              </a:solidFill>
              <a:latin typeface="Roboto"/>
              <a:ea typeface="Roboto"/>
              <a:cs typeface="Roboto"/>
              <a:sym typeface="Roboto"/>
            </a:endParaRPr>
          </a:p>
          <a:p>
            <a:pPr algn="just">
              <a:lnSpc>
                <a:spcPts val="4608"/>
              </a:lnSpc>
            </a:pPr>
            <a:endParaRPr lang="en-US" sz="3191" dirty="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676</Words>
  <Application>Microsoft Office PowerPoint</Application>
  <PresentationFormat>Custom</PresentationFormat>
  <Paragraphs>89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Roboto</vt:lpstr>
      <vt:lpstr>Calibri</vt:lpstr>
      <vt:lpstr>Roboto Bold</vt:lpstr>
      <vt:lpstr>Noto Sans Symbols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ISI Slide Multiple</dc:title>
  <cp:lastModifiedBy>Brian Stebick</cp:lastModifiedBy>
  <cp:revision>7</cp:revision>
  <dcterms:created xsi:type="dcterms:W3CDTF">2006-08-16T00:00:00Z</dcterms:created>
  <dcterms:modified xsi:type="dcterms:W3CDTF">2025-01-15T16:59:17Z</dcterms:modified>
  <dc:identifier>DAGQX-WG7Fw</dc:identifier>
</cp:coreProperties>
</file>