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3" r:id="rId11"/>
    <p:sldId id="264" r:id="rId12"/>
    <p:sldId id="265" r:id="rId13"/>
  </p:sldIdLst>
  <p:sldSz cx="18288000" cy="10287000"/>
  <p:notesSz cx="6858000" cy="9144000"/>
  <p:embeddedFontLst>
    <p:embeddedFont>
      <p:font typeface="Roboto Bold" panose="020B0604020202020204" charset="0"/>
      <p:regular r:id="rId14"/>
    </p:embeddedFont>
    <p:embeddedFont>
      <p:font typeface="Roboto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D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77" d="100"/>
          <a:sy n="77" d="100"/>
        </p:scale>
        <p:origin x="-384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.jp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D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286500" y="-2931795"/>
            <a:ext cx="30861000" cy="16150590"/>
          </a:xfrm>
          <a:custGeom>
            <a:avLst/>
            <a:gdLst/>
            <a:ahLst/>
            <a:cxnLst/>
            <a:rect l="l" t="t" r="r" b="b"/>
            <a:pathLst>
              <a:path w="30861000" h="16150590">
                <a:moveTo>
                  <a:pt x="0" y="0"/>
                </a:moveTo>
                <a:lnTo>
                  <a:pt x="30861000" y="0"/>
                </a:lnTo>
                <a:lnTo>
                  <a:pt x="30861000" y="16150590"/>
                </a:lnTo>
                <a:lnTo>
                  <a:pt x="0" y="161505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 t="-13694" b="-136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28700" y="800537"/>
            <a:ext cx="6861376" cy="6801712"/>
          </a:xfrm>
          <a:custGeom>
            <a:avLst/>
            <a:gdLst/>
            <a:ahLst/>
            <a:cxnLst/>
            <a:rect l="l" t="t" r="r" b="b"/>
            <a:pathLst>
              <a:path w="6861376" h="6801712">
                <a:moveTo>
                  <a:pt x="0" y="0"/>
                </a:moveTo>
                <a:lnTo>
                  <a:pt x="6861376" y="0"/>
                </a:lnTo>
                <a:lnTo>
                  <a:pt x="6861376" y="6801712"/>
                </a:lnTo>
                <a:lnTo>
                  <a:pt x="0" y="6801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8" b="-43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9431092" y="5982411"/>
            <a:ext cx="6213627" cy="634308"/>
          </a:xfrm>
          <a:custGeom>
            <a:avLst/>
            <a:gdLst/>
            <a:ahLst/>
            <a:cxnLst/>
            <a:rect l="l" t="t" r="r" b="b"/>
            <a:pathLst>
              <a:path w="6213627" h="634308">
                <a:moveTo>
                  <a:pt x="0" y="0"/>
                </a:moveTo>
                <a:lnTo>
                  <a:pt x="6213627" y="0"/>
                </a:lnTo>
                <a:lnTo>
                  <a:pt x="6213627" y="634308"/>
                </a:lnTo>
                <a:lnTo>
                  <a:pt x="0" y="6343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9144000" y="590987"/>
            <a:ext cx="7020180" cy="7463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807"/>
              </a:lnSpc>
            </a:pPr>
            <a:r>
              <a:rPr lang="en-US" sz="10577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Rochester </a:t>
            </a:r>
          </a:p>
          <a:p>
            <a:pPr algn="ctr">
              <a:lnSpc>
                <a:spcPts val="14865"/>
              </a:lnSpc>
            </a:pPr>
            <a:r>
              <a:rPr lang="en-US" sz="10617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Men’s </a:t>
            </a:r>
          </a:p>
          <a:p>
            <a:pPr algn="ctr">
              <a:lnSpc>
                <a:spcPts val="14865"/>
              </a:lnSpc>
            </a:pPr>
            <a:r>
              <a:rPr lang="en-US" sz="10617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Equipping </a:t>
            </a:r>
          </a:p>
          <a:p>
            <a:pPr algn="ctr">
              <a:lnSpc>
                <a:spcPts val="14865"/>
              </a:lnSpc>
            </a:pPr>
            <a:r>
              <a:rPr lang="en-US" sz="10617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Conference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191000" y="8682618"/>
            <a:ext cx="9448800" cy="1027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5"/>
              </a:lnSpc>
            </a:pPr>
            <a:r>
              <a:rPr lang="en-US" sz="5996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Saturday, October 25th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D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286500" y="-2931795"/>
            <a:ext cx="30861000" cy="16150590"/>
          </a:xfrm>
          <a:custGeom>
            <a:avLst/>
            <a:gdLst/>
            <a:ahLst/>
            <a:cxnLst/>
            <a:rect l="l" t="t" r="r" b="b"/>
            <a:pathLst>
              <a:path w="30861000" h="16150590">
                <a:moveTo>
                  <a:pt x="0" y="0"/>
                </a:moveTo>
                <a:lnTo>
                  <a:pt x="30861000" y="0"/>
                </a:lnTo>
                <a:lnTo>
                  <a:pt x="30861000" y="16150590"/>
                </a:lnTo>
                <a:lnTo>
                  <a:pt x="0" y="161505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 t="-13694" b="-136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39877" y="278986"/>
            <a:ext cx="2380744" cy="2360042"/>
          </a:xfrm>
          <a:custGeom>
            <a:avLst/>
            <a:gdLst/>
            <a:ahLst/>
            <a:cxnLst/>
            <a:rect l="l" t="t" r="r" b="b"/>
            <a:pathLst>
              <a:path w="2380744" h="2360042">
                <a:moveTo>
                  <a:pt x="0" y="0"/>
                </a:moveTo>
                <a:lnTo>
                  <a:pt x="2380744" y="0"/>
                </a:lnTo>
                <a:lnTo>
                  <a:pt x="2380744" y="2360042"/>
                </a:lnTo>
                <a:lnTo>
                  <a:pt x="0" y="23600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8" b="-43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959552" y="642431"/>
            <a:ext cx="8823248" cy="1214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08"/>
              </a:lnSpc>
            </a:pPr>
            <a:r>
              <a:rPr lang="en-US" sz="7077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Afternoon Seminars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45047" y="2972813"/>
            <a:ext cx="18961504" cy="8834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6"/>
              </a:lnSpc>
            </a:pPr>
            <a:r>
              <a:rPr lang="en-US" sz="4260" b="1" dirty="0" smtClean="0">
                <a:solidFill>
                  <a:srgbClr val="FFFFFF"/>
                </a:solidFill>
                <a:latin typeface="Roboto Bold" panose="02000000000000000000" charset="0"/>
                <a:ea typeface="Roboto Bold" panose="02000000000000000000" charset="0"/>
                <a:cs typeface="Roboto Bold"/>
                <a:sym typeface="Roboto Bold"/>
              </a:rPr>
              <a:t>1. </a:t>
            </a:r>
            <a:r>
              <a:rPr lang="en-US" sz="4260" b="1" dirty="0" smtClean="0">
                <a:solidFill>
                  <a:schemeClr val="bg1"/>
                </a:solidFill>
                <a:latin typeface="Roboto Bold" panose="02000000000000000000" charset="0"/>
                <a:ea typeface="Roboto Bold" panose="02000000000000000000" charset="0"/>
                <a:cs typeface="Arial" panose="020B0604020202020204" pitchFamily="34" charset="0"/>
                <a:sym typeface="Arial"/>
              </a:rPr>
              <a:t>Make a Difference</a:t>
            </a:r>
            <a:endParaRPr lang="en-US" sz="4260" dirty="0" smtClean="0">
              <a:solidFill>
                <a:schemeClr val="bg1"/>
              </a:solidFill>
              <a:latin typeface="Roboto Bold" panose="02000000000000000000" charset="0"/>
              <a:ea typeface="Roboto Bold" panose="02000000000000000000" charset="0"/>
              <a:cs typeface="Arial" panose="020B0604020202020204" pitchFamily="34" charset="0"/>
              <a:sym typeface="Arial"/>
            </a:endParaRPr>
          </a:p>
          <a:p>
            <a:pPr lvl="0" indent="566738">
              <a:lnSpc>
                <a:spcPct val="90000"/>
              </a:lnSpc>
              <a:spcBef>
                <a:spcPts val="400"/>
              </a:spcBef>
              <a:buClr>
                <a:srgbClr val="4C8BD0"/>
              </a:buClr>
              <a:buSzPts val="1300"/>
            </a:pPr>
            <a:r>
              <a:rPr lang="en-US" sz="319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Don Sunshine, Don Sunshine Ministries, TN</a:t>
            </a:r>
            <a:endParaRPr lang="en-US" sz="3190" dirty="0" smtClean="0">
              <a:solidFill>
                <a:schemeClr val="bg1"/>
              </a:solidFill>
            </a:endParaRPr>
          </a:p>
          <a:p>
            <a:pPr algn="just">
              <a:lnSpc>
                <a:spcPts val="3268"/>
              </a:lnSpc>
            </a:pPr>
            <a:endParaRPr lang="en-US" sz="309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8BD0"/>
              </a:buClr>
              <a:buSzPts val="1593"/>
            </a:pPr>
            <a:r>
              <a:rPr lang="en-US" sz="4260" b="1" dirty="0">
                <a:solidFill>
                  <a:schemeClr val="bg1"/>
                </a:solidFill>
                <a:latin typeface="Roboto Bold" panose="02000000000000000000" charset="0"/>
                <a:ea typeface="Roboto Bold" panose="02000000000000000000" charset="0"/>
                <a:cs typeface="Roboto Bold"/>
                <a:sym typeface="Roboto Bold"/>
              </a:rPr>
              <a:t>2. </a:t>
            </a:r>
            <a:r>
              <a:rPr lang="en-US" sz="4260" b="1" dirty="0" smtClean="0">
                <a:solidFill>
                  <a:schemeClr val="bg1"/>
                </a:solidFill>
                <a:latin typeface="Roboto Bold" panose="02000000000000000000" charset="0"/>
                <a:ea typeface="Roboto Bold" panose="02000000000000000000" charset="0"/>
                <a:cs typeface="Arial"/>
                <a:sym typeface="Arial"/>
              </a:rPr>
              <a:t>Sex &amp; the Cornerstone of Men’s Discipleship</a:t>
            </a:r>
            <a:endParaRPr lang="en-US" sz="4260" dirty="0">
              <a:solidFill>
                <a:schemeClr val="bg1"/>
              </a:solidFill>
              <a:latin typeface="Roboto Bold" panose="02000000000000000000" charset="0"/>
              <a:ea typeface="Roboto Bold" panose="02000000000000000000" charset="0"/>
            </a:endParaRPr>
          </a:p>
          <a:p>
            <a:pPr indent="623888">
              <a:lnSpc>
                <a:spcPct val="90000"/>
              </a:lnSpc>
              <a:spcBef>
                <a:spcPts val="400"/>
              </a:spcBef>
              <a:buClr>
                <a:srgbClr val="00CCFF"/>
              </a:buClr>
              <a:buSzPts val="1300"/>
            </a:pPr>
            <a:r>
              <a:rPr lang="en-US" sz="319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Wailer Giles, Proven Men, </a:t>
            </a:r>
            <a:r>
              <a:rPr lang="en-US" sz="319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VA</a:t>
            </a:r>
            <a:r>
              <a:rPr lang="en-US" sz="319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309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3268"/>
              </a:lnSpc>
            </a:pPr>
            <a:endParaRPr lang="en-US" sz="309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4906"/>
              </a:lnSpc>
            </a:pPr>
            <a:r>
              <a:rPr lang="en-US" sz="4260" b="1" dirty="0">
                <a:solidFill>
                  <a:schemeClr val="bg1"/>
                </a:solidFill>
                <a:latin typeface="Roboto Bold" panose="02000000000000000000" charset="0"/>
                <a:ea typeface="Roboto Bold" panose="02000000000000000000" charset="0"/>
                <a:cs typeface="Roboto Bold"/>
                <a:sym typeface="Roboto Bold"/>
              </a:rPr>
              <a:t>3. </a:t>
            </a:r>
            <a:r>
              <a:rPr lang="en-US" sz="4260" b="1" dirty="0" smtClean="0">
                <a:solidFill>
                  <a:schemeClr val="bg1"/>
                </a:solidFill>
                <a:latin typeface="Roboto Bold" panose="02000000000000000000" charset="0"/>
                <a:ea typeface="Roboto Bold" panose="02000000000000000000" charset="0"/>
                <a:cs typeface="Arial"/>
                <a:sym typeface="Arial"/>
              </a:rPr>
              <a:t>Grandpas With a Plan</a:t>
            </a:r>
            <a:endParaRPr lang="en-US" sz="4260" dirty="0">
              <a:solidFill>
                <a:schemeClr val="bg1"/>
              </a:solidFill>
              <a:latin typeface="Roboto Bold" panose="02000000000000000000" charset="0"/>
              <a:ea typeface="Roboto Bold" panose="02000000000000000000" charset="0"/>
              <a:cs typeface="Arial"/>
              <a:sym typeface="Arial"/>
            </a:endParaRPr>
          </a:p>
          <a:p>
            <a:pPr algn="just">
              <a:lnSpc>
                <a:spcPts val="3740"/>
              </a:lnSpc>
            </a:pPr>
            <a:r>
              <a:rPr lang="en-US" sz="319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     </a:t>
            </a:r>
            <a:r>
              <a:rPr lang="en-US" sz="319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Sam </a:t>
            </a:r>
            <a:r>
              <a:rPr lang="en-US" sz="3190" dirty="0" err="1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Richbart</a:t>
            </a:r>
            <a:r>
              <a:rPr lang="en-US" sz="319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, Camp Hickory Hill, NY</a:t>
            </a:r>
            <a:endParaRPr lang="en-US" sz="3190" dirty="0">
              <a:solidFill>
                <a:schemeClr val="bg1"/>
              </a:solidFill>
            </a:endParaRPr>
          </a:p>
          <a:p>
            <a:pPr algn="just">
              <a:lnSpc>
                <a:spcPts val="3861"/>
              </a:lnSpc>
            </a:pPr>
            <a:r>
              <a:rPr lang="en-US" sz="319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   *For Seasoned Men (ages 55+)</a:t>
            </a:r>
          </a:p>
          <a:p>
            <a:pPr algn="just">
              <a:lnSpc>
                <a:spcPts val="3268"/>
              </a:lnSpc>
            </a:pPr>
            <a:endParaRPr lang="en-US" sz="319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4906"/>
              </a:lnSpc>
            </a:pPr>
            <a:r>
              <a:rPr lang="en-US" sz="4260" b="1" dirty="0">
                <a:solidFill>
                  <a:schemeClr val="bg1"/>
                </a:solidFill>
                <a:latin typeface="Roboto Bold" panose="02000000000000000000" charset="0"/>
                <a:ea typeface="Roboto Bold" panose="02000000000000000000" charset="0"/>
                <a:cs typeface="Roboto Bold"/>
                <a:sym typeface="Roboto Bold"/>
              </a:rPr>
              <a:t>4. </a:t>
            </a:r>
            <a:r>
              <a:rPr lang="en-US" sz="4260" b="1" dirty="0" smtClean="0">
                <a:solidFill>
                  <a:schemeClr val="bg1"/>
                </a:solidFill>
                <a:latin typeface="Roboto Bold" panose="02000000000000000000" charset="0"/>
                <a:ea typeface="Roboto Bold" panose="02000000000000000000" charset="0"/>
                <a:cs typeface="Arial"/>
                <a:sym typeface="Arial"/>
              </a:rPr>
              <a:t>The First &amp; Greatest Commandment</a:t>
            </a:r>
            <a:endParaRPr lang="en-US" sz="4260" dirty="0">
              <a:solidFill>
                <a:schemeClr val="bg1"/>
              </a:solidFill>
              <a:latin typeface="Roboto Bold" panose="02000000000000000000" charset="0"/>
              <a:ea typeface="Roboto Bold" panose="02000000000000000000" charset="0"/>
              <a:cs typeface="Arial"/>
              <a:sym typeface="Arial"/>
            </a:endParaRPr>
          </a:p>
          <a:p>
            <a:pPr algn="just">
              <a:lnSpc>
                <a:spcPts val="3740"/>
              </a:lnSpc>
            </a:pPr>
            <a:r>
              <a:rPr lang="en-US" sz="319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     </a:t>
            </a:r>
            <a:r>
              <a:rPr lang="en-US" sz="319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Tom Fredericks, Every Man a Warrior, TN</a:t>
            </a:r>
          </a:p>
          <a:p>
            <a:pPr algn="just">
              <a:lnSpc>
                <a:spcPts val="3740"/>
              </a:lnSpc>
            </a:pPr>
            <a:r>
              <a:rPr lang="en-US" sz="319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   *</a:t>
            </a:r>
            <a:r>
              <a:rPr lang="en-US" sz="319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For Emerging Men (ages 13-19)</a:t>
            </a:r>
          </a:p>
          <a:p>
            <a:pPr algn="just">
              <a:lnSpc>
                <a:spcPts val="3740"/>
              </a:lnSpc>
            </a:pPr>
            <a:endParaRPr lang="en-US" sz="3190" dirty="0">
              <a:solidFill>
                <a:schemeClr val="bg1"/>
              </a:solidFill>
            </a:endParaRPr>
          </a:p>
          <a:p>
            <a:pPr algn="just">
              <a:lnSpc>
                <a:spcPts val="3740"/>
              </a:lnSpc>
            </a:pPr>
            <a:endParaRPr lang="en-US" sz="309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4838"/>
              </a:lnSpc>
            </a:pPr>
            <a:endParaRPr lang="en-US" sz="309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4608"/>
              </a:lnSpc>
            </a:pPr>
            <a:endParaRPr lang="en-US" sz="309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D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286500" y="-2931795"/>
            <a:ext cx="30861000" cy="16150590"/>
          </a:xfrm>
          <a:custGeom>
            <a:avLst/>
            <a:gdLst/>
            <a:ahLst/>
            <a:cxnLst/>
            <a:rect l="l" t="t" r="r" b="b"/>
            <a:pathLst>
              <a:path w="30861000" h="16150590">
                <a:moveTo>
                  <a:pt x="0" y="0"/>
                </a:moveTo>
                <a:lnTo>
                  <a:pt x="30861000" y="0"/>
                </a:lnTo>
                <a:lnTo>
                  <a:pt x="30861000" y="16150590"/>
                </a:lnTo>
                <a:lnTo>
                  <a:pt x="0" y="161505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 t="-13694" b="-136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39877" y="278986"/>
            <a:ext cx="2380744" cy="2360042"/>
          </a:xfrm>
          <a:custGeom>
            <a:avLst/>
            <a:gdLst/>
            <a:ahLst/>
            <a:cxnLst/>
            <a:rect l="l" t="t" r="r" b="b"/>
            <a:pathLst>
              <a:path w="2380744" h="2360042">
                <a:moveTo>
                  <a:pt x="0" y="0"/>
                </a:moveTo>
                <a:lnTo>
                  <a:pt x="2380744" y="0"/>
                </a:lnTo>
                <a:lnTo>
                  <a:pt x="2380744" y="2360042"/>
                </a:lnTo>
                <a:lnTo>
                  <a:pt x="0" y="23600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8" b="-43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959552" y="642431"/>
            <a:ext cx="8670848" cy="1214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08"/>
              </a:lnSpc>
            </a:pPr>
            <a:r>
              <a:rPr lang="en-US" sz="7077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Afternoon Seminars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45047" y="2982338"/>
            <a:ext cx="18961504" cy="7506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C8BD0"/>
              </a:buClr>
              <a:buSzPts val="1560"/>
            </a:pPr>
            <a:r>
              <a:rPr lang="en-US" sz="3999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5. </a:t>
            </a:r>
            <a:r>
              <a:rPr lang="en-US" sz="4260" b="1" dirty="0" smtClean="0">
                <a:solidFill>
                  <a:schemeClr val="bg1"/>
                </a:solidFill>
                <a:latin typeface="Roboto Bold" panose="02000000000000000000" charset="0"/>
                <a:ea typeface="Roboto Bold" panose="02000000000000000000" charset="0"/>
                <a:cs typeface="Arial"/>
                <a:sym typeface="Arial"/>
              </a:rPr>
              <a:t>Kingdom Mindset: Win the War Within</a:t>
            </a:r>
            <a:endParaRPr lang="en-US" sz="4260" dirty="0" smtClean="0">
              <a:solidFill>
                <a:schemeClr val="bg1"/>
              </a:solidFill>
              <a:latin typeface="Roboto Bold" panose="02000000000000000000" charset="0"/>
              <a:ea typeface="Roboto Bold" panose="02000000000000000000" charset="0"/>
            </a:endParaRPr>
          </a:p>
          <a:p>
            <a:pPr lvl="0" indent="623888">
              <a:lnSpc>
                <a:spcPct val="90000"/>
              </a:lnSpc>
              <a:spcBef>
                <a:spcPts val="400"/>
              </a:spcBef>
              <a:buClr>
                <a:srgbClr val="00CCFF"/>
              </a:buClr>
              <a:buSzPts val="1300"/>
            </a:pPr>
            <a:r>
              <a:rPr lang="en-US" sz="319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Robert Stein, Fathers in Christ, MI</a:t>
            </a:r>
            <a:endParaRPr lang="en-US" sz="3191" b="1" dirty="0" smtClean="0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just">
              <a:lnSpc>
                <a:spcPts val="3861"/>
              </a:lnSpc>
            </a:pPr>
            <a:r>
              <a:rPr lang="en-US" sz="319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   </a:t>
            </a:r>
            <a:endParaRPr lang="en-US" sz="3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5148"/>
              </a:lnSpc>
            </a:pPr>
            <a:r>
              <a:rPr lang="en-US" sz="3999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6. </a:t>
            </a:r>
            <a:r>
              <a:rPr lang="en-US" sz="4400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The Purpose of the Bible</a:t>
            </a:r>
          </a:p>
          <a:p>
            <a:pPr algn="just">
              <a:lnSpc>
                <a:spcPts val="3861"/>
              </a:lnSpc>
            </a:pPr>
            <a:r>
              <a:rPr lang="en-US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Bold"/>
              </a:rPr>
              <a:t>      R</a:t>
            </a:r>
            <a:r>
              <a:rPr lang="en-US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alph </a:t>
            </a:r>
            <a:r>
              <a:rPr lang="en-US" sz="32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Essery</a:t>
            </a:r>
            <a:r>
              <a:rPr lang="en-US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, NY</a:t>
            </a:r>
            <a:endParaRPr lang="en-US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>
              <a:lnSpc>
                <a:spcPts val="3268"/>
              </a:lnSpc>
            </a:pPr>
            <a:endParaRPr lang="en-US" sz="319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4839"/>
              </a:lnSpc>
            </a:pPr>
            <a:r>
              <a:rPr lang="en-US" sz="3999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7. </a:t>
            </a:r>
            <a:r>
              <a:rPr lang="en-US" sz="4260" b="1" dirty="0" smtClean="0">
                <a:solidFill>
                  <a:schemeClr val="bg1"/>
                </a:solidFill>
                <a:latin typeface="Roboto Bold" panose="02000000000000000000" charset="0"/>
                <a:ea typeface="Roboto Bold" panose="02000000000000000000" charset="0"/>
                <a:cs typeface="Arial"/>
                <a:sym typeface="Arial"/>
              </a:rPr>
              <a:t>Financial Stewardship: Beyond the Basics</a:t>
            </a:r>
            <a:endParaRPr lang="en-US" sz="4260" dirty="0">
              <a:solidFill>
                <a:schemeClr val="bg1"/>
              </a:solidFill>
              <a:latin typeface="Roboto Bold" panose="02000000000000000000" charset="0"/>
              <a:ea typeface="Roboto Bold" panose="02000000000000000000" charset="0"/>
            </a:endParaRPr>
          </a:p>
          <a:p>
            <a:pPr lvl="0" indent="62388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</a:pPr>
            <a:r>
              <a:rPr lang="en-US" sz="319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David Moore, The Financial Guys, NY</a:t>
            </a:r>
            <a:endParaRPr lang="en-US" sz="319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>
              <a:lnSpc>
                <a:spcPts val="3268"/>
              </a:lnSpc>
            </a:pPr>
            <a:endParaRPr lang="en-US" sz="3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4839"/>
              </a:lnSpc>
            </a:pPr>
            <a:r>
              <a:rPr lang="en-US" sz="4060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8. </a:t>
            </a:r>
            <a:r>
              <a:rPr lang="en-US" sz="4000" b="1" dirty="0" smtClean="0">
                <a:solidFill>
                  <a:schemeClr val="bg1"/>
                </a:solidFill>
                <a:latin typeface="Roboto Bold" panose="02000000000000000000" charset="0"/>
                <a:ea typeface="Roboto Bold" panose="02000000000000000000" charset="0"/>
                <a:cs typeface="Arial"/>
                <a:sym typeface="Arial"/>
              </a:rPr>
              <a:t>Next Level Husbands</a:t>
            </a:r>
            <a:endParaRPr lang="en-US" sz="4000" dirty="0">
              <a:solidFill>
                <a:schemeClr val="bg1"/>
              </a:solidFill>
              <a:latin typeface="Roboto Bold" panose="02000000000000000000" charset="0"/>
              <a:ea typeface="Roboto Bold" panose="02000000000000000000" charset="0"/>
            </a:endParaRPr>
          </a:p>
          <a:p>
            <a:pPr lvl="0" indent="623888">
              <a:lnSpc>
                <a:spcPct val="90000"/>
              </a:lnSpc>
              <a:spcBef>
                <a:spcPts val="400"/>
              </a:spcBef>
              <a:buSzPts val="1300"/>
            </a:pPr>
            <a:r>
              <a:rPr lang="en-US" sz="28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William Clark, Bill &amp; Toni Clark Ministries, NY</a:t>
            </a:r>
            <a:endParaRPr lang="en-US" sz="28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>
              <a:lnSpc>
                <a:spcPts val="3861"/>
              </a:lnSpc>
            </a:pPr>
            <a:r>
              <a:rPr lang="en-US" sz="319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   </a:t>
            </a:r>
            <a:endParaRPr lang="en-US" sz="319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4838"/>
              </a:lnSpc>
            </a:pPr>
            <a:endParaRPr lang="en-US" sz="319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4608"/>
              </a:lnSpc>
            </a:pPr>
            <a:endParaRPr lang="en-US" sz="319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D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286500" y="-2931795"/>
            <a:ext cx="30861000" cy="16150590"/>
          </a:xfrm>
          <a:custGeom>
            <a:avLst/>
            <a:gdLst/>
            <a:ahLst/>
            <a:cxnLst/>
            <a:rect l="l" t="t" r="r" b="b"/>
            <a:pathLst>
              <a:path w="30861000" h="16150590">
                <a:moveTo>
                  <a:pt x="0" y="0"/>
                </a:moveTo>
                <a:lnTo>
                  <a:pt x="30861000" y="0"/>
                </a:lnTo>
                <a:lnTo>
                  <a:pt x="30861000" y="16150590"/>
                </a:lnTo>
                <a:lnTo>
                  <a:pt x="0" y="161505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 t="-13694" b="-136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57016" y="151409"/>
            <a:ext cx="4227183" cy="4190425"/>
          </a:xfrm>
          <a:custGeom>
            <a:avLst/>
            <a:gdLst/>
            <a:ahLst/>
            <a:cxnLst/>
            <a:rect l="l" t="t" r="r" b="b"/>
            <a:pathLst>
              <a:path w="4227183" h="4190425">
                <a:moveTo>
                  <a:pt x="0" y="0"/>
                </a:moveTo>
                <a:lnTo>
                  <a:pt x="4227183" y="0"/>
                </a:lnTo>
                <a:lnTo>
                  <a:pt x="4227183" y="4190425"/>
                </a:lnTo>
                <a:lnTo>
                  <a:pt x="0" y="41904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8" b="-43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204341" y="1147311"/>
            <a:ext cx="4283339" cy="437257"/>
          </a:xfrm>
          <a:custGeom>
            <a:avLst/>
            <a:gdLst/>
            <a:ahLst/>
            <a:cxnLst/>
            <a:rect l="l" t="t" r="r" b="b"/>
            <a:pathLst>
              <a:path w="4283339" h="437257">
                <a:moveTo>
                  <a:pt x="0" y="0"/>
                </a:moveTo>
                <a:lnTo>
                  <a:pt x="4283339" y="0"/>
                </a:lnTo>
                <a:lnTo>
                  <a:pt x="4283339" y="437257"/>
                </a:lnTo>
                <a:lnTo>
                  <a:pt x="0" y="4372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5" name="Group 5"/>
          <p:cNvGrpSpPr/>
          <p:nvPr/>
        </p:nvGrpSpPr>
        <p:grpSpPr>
          <a:xfrm>
            <a:off x="652753" y="4948045"/>
            <a:ext cx="4031446" cy="3281424"/>
            <a:chOff x="0" y="0"/>
            <a:chExt cx="5794876" cy="4716780"/>
          </a:xfrm>
        </p:grpSpPr>
        <p:sp>
          <p:nvSpPr>
            <p:cNvPr id="6" name="Freeform 6"/>
            <p:cNvSpPr/>
            <p:nvPr/>
          </p:nvSpPr>
          <p:spPr>
            <a:xfrm>
              <a:off x="0" y="-7620"/>
              <a:ext cx="5799956" cy="4726940"/>
            </a:xfrm>
            <a:custGeom>
              <a:avLst/>
              <a:gdLst/>
              <a:ahLst/>
              <a:cxnLst/>
              <a:rect l="l" t="t" r="r" b="b"/>
              <a:pathLst>
                <a:path w="5799956" h="4726940">
                  <a:moveTo>
                    <a:pt x="4100004" y="4662170"/>
                  </a:moveTo>
                  <a:cubicBezTo>
                    <a:pt x="4066472" y="4669790"/>
                    <a:pt x="4040562" y="4679950"/>
                    <a:pt x="4014651" y="4682490"/>
                  </a:cubicBezTo>
                  <a:cubicBezTo>
                    <a:pt x="3868331" y="4692650"/>
                    <a:pt x="3723536" y="4702810"/>
                    <a:pt x="3577215" y="4711700"/>
                  </a:cubicBezTo>
                  <a:cubicBezTo>
                    <a:pt x="3502532" y="4715510"/>
                    <a:pt x="3427847" y="4719320"/>
                    <a:pt x="3353163" y="4720590"/>
                  </a:cubicBezTo>
                  <a:cubicBezTo>
                    <a:pt x="3272382" y="4723130"/>
                    <a:pt x="3191602" y="4726940"/>
                    <a:pt x="3112345" y="4724400"/>
                  </a:cubicBezTo>
                  <a:cubicBezTo>
                    <a:pt x="3036137" y="4723130"/>
                    <a:pt x="2959929" y="4719320"/>
                    <a:pt x="2886769" y="4707890"/>
                  </a:cubicBezTo>
                  <a:cubicBezTo>
                    <a:pt x="2792270" y="4693920"/>
                    <a:pt x="2696248" y="4693920"/>
                    <a:pt x="2603274" y="4681220"/>
                  </a:cubicBezTo>
                  <a:cubicBezTo>
                    <a:pt x="2360932" y="4648200"/>
                    <a:pt x="2114017" y="4657090"/>
                    <a:pt x="1870151" y="4643120"/>
                  </a:cubicBezTo>
                  <a:cubicBezTo>
                    <a:pt x="1732976" y="4635500"/>
                    <a:pt x="1595801" y="4617720"/>
                    <a:pt x="1458626" y="4602480"/>
                  </a:cubicBezTo>
                  <a:cubicBezTo>
                    <a:pt x="1303161" y="4585970"/>
                    <a:pt x="1147696" y="4566920"/>
                    <a:pt x="990707" y="4549140"/>
                  </a:cubicBezTo>
                  <a:cubicBezTo>
                    <a:pt x="876395" y="4536440"/>
                    <a:pt x="760558" y="4523740"/>
                    <a:pt x="646246" y="4511040"/>
                  </a:cubicBezTo>
                  <a:cubicBezTo>
                    <a:pt x="643198" y="4511040"/>
                    <a:pt x="640149" y="4509770"/>
                    <a:pt x="637101" y="4509770"/>
                  </a:cubicBezTo>
                  <a:cubicBezTo>
                    <a:pt x="541079" y="4475480"/>
                    <a:pt x="438960" y="4448810"/>
                    <a:pt x="350558" y="4404360"/>
                  </a:cubicBezTo>
                  <a:cubicBezTo>
                    <a:pt x="201190" y="4328160"/>
                    <a:pt x="137175" y="4206240"/>
                    <a:pt x="131078" y="4062730"/>
                  </a:cubicBezTo>
                  <a:cubicBezTo>
                    <a:pt x="129554" y="4013200"/>
                    <a:pt x="121933" y="3964940"/>
                    <a:pt x="121933" y="3915410"/>
                  </a:cubicBezTo>
                  <a:cubicBezTo>
                    <a:pt x="123457" y="3846830"/>
                    <a:pt x="129554" y="3779520"/>
                    <a:pt x="134127" y="3712210"/>
                  </a:cubicBezTo>
                  <a:cubicBezTo>
                    <a:pt x="146320" y="3511550"/>
                    <a:pt x="152417" y="3310890"/>
                    <a:pt x="134127" y="3110230"/>
                  </a:cubicBezTo>
                  <a:cubicBezTo>
                    <a:pt x="117361" y="2929890"/>
                    <a:pt x="102119" y="2750820"/>
                    <a:pt x="85353" y="2570480"/>
                  </a:cubicBezTo>
                  <a:cubicBezTo>
                    <a:pt x="74684" y="2454910"/>
                    <a:pt x="60967" y="2340610"/>
                    <a:pt x="51822" y="2225040"/>
                  </a:cubicBezTo>
                  <a:cubicBezTo>
                    <a:pt x="45725" y="2148840"/>
                    <a:pt x="47249" y="2071370"/>
                    <a:pt x="41152" y="1995170"/>
                  </a:cubicBezTo>
                  <a:cubicBezTo>
                    <a:pt x="38104" y="1951990"/>
                    <a:pt x="21338" y="1910080"/>
                    <a:pt x="19814" y="1866900"/>
                  </a:cubicBezTo>
                  <a:cubicBezTo>
                    <a:pt x="13717" y="1762760"/>
                    <a:pt x="12193" y="1657350"/>
                    <a:pt x="9145" y="1551940"/>
                  </a:cubicBezTo>
                  <a:cubicBezTo>
                    <a:pt x="7621" y="1511300"/>
                    <a:pt x="0" y="1470660"/>
                    <a:pt x="1524" y="1430020"/>
                  </a:cubicBezTo>
                  <a:cubicBezTo>
                    <a:pt x="3048" y="1366520"/>
                    <a:pt x="12193" y="1303020"/>
                    <a:pt x="13717" y="1239520"/>
                  </a:cubicBezTo>
                  <a:cubicBezTo>
                    <a:pt x="15242" y="1165860"/>
                    <a:pt x="6097" y="1092200"/>
                    <a:pt x="9145" y="1019810"/>
                  </a:cubicBezTo>
                  <a:cubicBezTo>
                    <a:pt x="9145" y="949960"/>
                    <a:pt x="19814" y="881380"/>
                    <a:pt x="30483" y="811530"/>
                  </a:cubicBezTo>
                  <a:cubicBezTo>
                    <a:pt x="33532" y="787400"/>
                    <a:pt x="54870" y="765810"/>
                    <a:pt x="60967" y="741680"/>
                  </a:cubicBezTo>
                  <a:cubicBezTo>
                    <a:pt x="86877" y="622300"/>
                    <a:pt x="114312" y="502920"/>
                    <a:pt x="181376" y="392430"/>
                  </a:cubicBezTo>
                  <a:cubicBezTo>
                    <a:pt x="196617" y="368300"/>
                    <a:pt x="221004" y="346710"/>
                    <a:pt x="243866" y="327660"/>
                  </a:cubicBezTo>
                  <a:cubicBezTo>
                    <a:pt x="251487" y="321310"/>
                    <a:pt x="269777" y="325120"/>
                    <a:pt x="274350" y="325120"/>
                  </a:cubicBezTo>
                  <a:cubicBezTo>
                    <a:pt x="285019" y="308610"/>
                    <a:pt x="291116" y="292100"/>
                    <a:pt x="303309" y="284480"/>
                  </a:cubicBezTo>
                  <a:cubicBezTo>
                    <a:pt x="368848" y="242570"/>
                    <a:pt x="437435" y="212090"/>
                    <a:pt x="522789" y="204470"/>
                  </a:cubicBezTo>
                  <a:cubicBezTo>
                    <a:pt x="586804" y="198120"/>
                    <a:pt x="649294" y="175260"/>
                    <a:pt x="713309" y="162560"/>
                  </a:cubicBezTo>
                  <a:cubicBezTo>
                    <a:pt x="791042" y="147320"/>
                    <a:pt x="868774" y="129540"/>
                    <a:pt x="949555" y="120650"/>
                  </a:cubicBezTo>
                  <a:cubicBezTo>
                    <a:pt x="1022715" y="113030"/>
                    <a:pt x="1092826" y="96520"/>
                    <a:pt x="1167510" y="91440"/>
                  </a:cubicBezTo>
                  <a:cubicBezTo>
                    <a:pt x="1243719" y="86360"/>
                    <a:pt x="1319927" y="71120"/>
                    <a:pt x="1397659" y="66040"/>
                  </a:cubicBezTo>
                  <a:cubicBezTo>
                    <a:pt x="1607994" y="53340"/>
                    <a:pt x="1819853" y="44450"/>
                    <a:pt x="2030188" y="34290"/>
                  </a:cubicBezTo>
                  <a:cubicBezTo>
                    <a:pt x="2082010" y="31750"/>
                    <a:pt x="2133831" y="34290"/>
                    <a:pt x="2185653" y="35560"/>
                  </a:cubicBezTo>
                  <a:cubicBezTo>
                    <a:pt x="2211564" y="36830"/>
                    <a:pt x="2237474" y="41910"/>
                    <a:pt x="2264909" y="44450"/>
                  </a:cubicBezTo>
                  <a:cubicBezTo>
                    <a:pt x="2277102" y="45720"/>
                    <a:pt x="2289296" y="41910"/>
                    <a:pt x="2301489" y="41910"/>
                  </a:cubicBezTo>
                  <a:cubicBezTo>
                    <a:pt x="2338069" y="41910"/>
                    <a:pt x="2376173" y="41910"/>
                    <a:pt x="2412753" y="40640"/>
                  </a:cubicBezTo>
                  <a:cubicBezTo>
                    <a:pt x="2482865" y="38100"/>
                    <a:pt x="2554501" y="31750"/>
                    <a:pt x="2624612" y="31750"/>
                  </a:cubicBezTo>
                  <a:cubicBezTo>
                    <a:pt x="2693200" y="31750"/>
                    <a:pt x="2761787" y="35560"/>
                    <a:pt x="2830375" y="38100"/>
                  </a:cubicBezTo>
                  <a:lnTo>
                    <a:pt x="2885245" y="38100"/>
                  </a:lnTo>
                  <a:cubicBezTo>
                    <a:pt x="2969074" y="35560"/>
                    <a:pt x="3051378" y="35560"/>
                    <a:pt x="3135207" y="31750"/>
                  </a:cubicBezTo>
                  <a:cubicBezTo>
                    <a:pt x="3215988" y="27940"/>
                    <a:pt x="3295245" y="19050"/>
                    <a:pt x="3376026" y="15240"/>
                  </a:cubicBezTo>
                  <a:cubicBezTo>
                    <a:pt x="3414130" y="12700"/>
                    <a:pt x="3453758" y="12700"/>
                    <a:pt x="3491862" y="19050"/>
                  </a:cubicBezTo>
                  <a:cubicBezTo>
                    <a:pt x="3549780" y="27940"/>
                    <a:pt x="3604651" y="33020"/>
                    <a:pt x="3662569" y="19050"/>
                  </a:cubicBezTo>
                  <a:cubicBezTo>
                    <a:pt x="3683907" y="13970"/>
                    <a:pt x="3711342" y="22860"/>
                    <a:pt x="3735729" y="25400"/>
                  </a:cubicBezTo>
                  <a:cubicBezTo>
                    <a:pt x="3746398" y="26670"/>
                    <a:pt x="3758591" y="29210"/>
                    <a:pt x="3764688" y="25400"/>
                  </a:cubicBezTo>
                  <a:cubicBezTo>
                    <a:pt x="3805840" y="0"/>
                    <a:pt x="3843944" y="6350"/>
                    <a:pt x="3883573" y="27940"/>
                  </a:cubicBezTo>
                  <a:cubicBezTo>
                    <a:pt x="3888145" y="30480"/>
                    <a:pt x="3900338" y="24130"/>
                    <a:pt x="3909483" y="24130"/>
                  </a:cubicBezTo>
                  <a:cubicBezTo>
                    <a:pt x="3946063" y="24130"/>
                    <a:pt x="3982643" y="24130"/>
                    <a:pt x="4020747" y="25400"/>
                  </a:cubicBezTo>
                  <a:cubicBezTo>
                    <a:pt x="4048183" y="26670"/>
                    <a:pt x="4074093" y="34290"/>
                    <a:pt x="4101528" y="36830"/>
                  </a:cubicBezTo>
                  <a:cubicBezTo>
                    <a:pt x="4160971" y="43180"/>
                    <a:pt x="4221937" y="53340"/>
                    <a:pt x="4282904" y="53340"/>
                  </a:cubicBezTo>
                  <a:cubicBezTo>
                    <a:pt x="4397216" y="54610"/>
                    <a:pt x="4511528" y="58420"/>
                    <a:pt x="4624317" y="78740"/>
                  </a:cubicBezTo>
                  <a:cubicBezTo>
                    <a:pt x="4729484" y="97790"/>
                    <a:pt x="4837700" y="97790"/>
                    <a:pt x="4944392" y="113030"/>
                  </a:cubicBezTo>
                  <a:cubicBezTo>
                    <a:pt x="5008407" y="121920"/>
                    <a:pt x="5073945" y="138430"/>
                    <a:pt x="5128816" y="165100"/>
                  </a:cubicBezTo>
                  <a:cubicBezTo>
                    <a:pt x="5188258" y="193040"/>
                    <a:pt x="5233983" y="238760"/>
                    <a:pt x="5287328" y="276860"/>
                  </a:cubicBezTo>
                  <a:cubicBezTo>
                    <a:pt x="5307143" y="290830"/>
                    <a:pt x="5336102" y="300990"/>
                    <a:pt x="5349820" y="318770"/>
                  </a:cubicBezTo>
                  <a:cubicBezTo>
                    <a:pt x="5389448" y="367030"/>
                    <a:pt x="5424503" y="417830"/>
                    <a:pt x="5459559" y="468630"/>
                  </a:cubicBezTo>
                  <a:cubicBezTo>
                    <a:pt x="5485470" y="505460"/>
                    <a:pt x="5511381" y="543560"/>
                    <a:pt x="5531195" y="581660"/>
                  </a:cubicBezTo>
                  <a:cubicBezTo>
                    <a:pt x="5552533" y="626110"/>
                    <a:pt x="5569299" y="671830"/>
                    <a:pt x="5586065" y="718820"/>
                  </a:cubicBezTo>
                  <a:cubicBezTo>
                    <a:pt x="5611976" y="792480"/>
                    <a:pt x="5642459" y="866140"/>
                    <a:pt x="5659225" y="942340"/>
                  </a:cubicBezTo>
                  <a:cubicBezTo>
                    <a:pt x="5683612" y="1049020"/>
                    <a:pt x="5695805" y="1158240"/>
                    <a:pt x="5714095" y="1266190"/>
                  </a:cubicBezTo>
                  <a:cubicBezTo>
                    <a:pt x="5720192" y="1301750"/>
                    <a:pt x="5727812" y="1337310"/>
                    <a:pt x="5730861" y="1372870"/>
                  </a:cubicBezTo>
                  <a:cubicBezTo>
                    <a:pt x="5740006" y="1474470"/>
                    <a:pt x="5746102" y="1574800"/>
                    <a:pt x="5753723" y="1676400"/>
                  </a:cubicBezTo>
                  <a:cubicBezTo>
                    <a:pt x="5764393" y="1802130"/>
                    <a:pt x="5779634" y="1926590"/>
                    <a:pt x="5787255" y="2052320"/>
                  </a:cubicBezTo>
                  <a:cubicBezTo>
                    <a:pt x="5794876" y="2172970"/>
                    <a:pt x="5799956" y="2294890"/>
                    <a:pt x="5797416" y="2416810"/>
                  </a:cubicBezTo>
                  <a:cubicBezTo>
                    <a:pt x="5793352" y="2620010"/>
                    <a:pt x="5781158" y="2821940"/>
                    <a:pt x="5768965" y="3025140"/>
                  </a:cubicBezTo>
                  <a:cubicBezTo>
                    <a:pt x="5761344" y="3150870"/>
                    <a:pt x="5750675" y="3275330"/>
                    <a:pt x="5735433" y="3399790"/>
                  </a:cubicBezTo>
                  <a:cubicBezTo>
                    <a:pt x="5720192" y="3524250"/>
                    <a:pt x="5697329" y="3647440"/>
                    <a:pt x="5680563" y="3771900"/>
                  </a:cubicBezTo>
                  <a:cubicBezTo>
                    <a:pt x="5668370" y="3858260"/>
                    <a:pt x="5665322" y="3944620"/>
                    <a:pt x="5651604" y="4029710"/>
                  </a:cubicBezTo>
                  <a:cubicBezTo>
                    <a:pt x="5639411" y="4107180"/>
                    <a:pt x="5593686" y="4175760"/>
                    <a:pt x="5532719" y="4232910"/>
                  </a:cubicBezTo>
                  <a:cubicBezTo>
                    <a:pt x="5482422" y="4281170"/>
                    <a:pt x="5442794" y="4335780"/>
                    <a:pt x="5390972" y="4382770"/>
                  </a:cubicBezTo>
                  <a:cubicBezTo>
                    <a:pt x="5345247" y="4424680"/>
                    <a:pt x="5294949" y="4466590"/>
                    <a:pt x="5215693" y="4467860"/>
                  </a:cubicBezTo>
                  <a:cubicBezTo>
                    <a:pt x="5197403" y="4467860"/>
                    <a:pt x="5180637" y="4483100"/>
                    <a:pt x="5162347" y="4490720"/>
                  </a:cubicBezTo>
                  <a:cubicBezTo>
                    <a:pt x="5084615" y="4518660"/>
                    <a:pt x="5003834" y="4542790"/>
                    <a:pt x="4927626" y="4573270"/>
                  </a:cubicBezTo>
                  <a:cubicBezTo>
                    <a:pt x="4787403" y="4629150"/>
                    <a:pt x="4636510" y="4638040"/>
                    <a:pt x="4485618" y="4643120"/>
                  </a:cubicBezTo>
                  <a:cubicBezTo>
                    <a:pt x="4427700" y="4645660"/>
                    <a:pt x="4368257" y="4641850"/>
                    <a:pt x="4310339" y="4645660"/>
                  </a:cubicBezTo>
                  <a:cubicBezTo>
                    <a:pt x="4281380" y="4646930"/>
                    <a:pt x="4253945" y="4658360"/>
                    <a:pt x="4226509" y="4663440"/>
                  </a:cubicBezTo>
                  <a:cubicBezTo>
                    <a:pt x="4214316" y="4665980"/>
                    <a:pt x="4202123" y="4664710"/>
                    <a:pt x="4188406" y="4665980"/>
                  </a:cubicBezTo>
                  <a:cubicBezTo>
                    <a:pt x="4170116" y="4667250"/>
                    <a:pt x="4151826" y="4671060"/>
                    <a:pt x="4133536" y="4669790"/>
                  </a:cubicBezTo>
                  <a:cubicBezTo>
                    <a:pt x="4115246" y="4667250"/>
                    <a:pt x="4103053" y="4662170"/>
                    <a:pt x="4100004" y="4662170"/>
                  </a:cubicBezTo>
                  <a:close/>
                </a:path>
              </a:pathLst>
            </a:custGeom>
            <a:blipFill>
              <a:blip r:embed="rId6"/>
              <a:stretch>
                <a:fillRect l="-11132" r="-1113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247579" y="50190"/>
            <a:ext cx="12811821" cy="1253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66"/>
              </a:lnSpc>
            </a:pPr>
            <a:r>
              <a:rPr lang="en-US" sz="7333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Men’s Equipping Conference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63946" y="1561666"/>
            <a:ext cx="9157053" cy="1027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5"/>
              </a:lnSpc>
            </a:pPr>
            <a:r>
              <a:rPr lang="en-US" sz="5996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Saturday, October 25th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071576" y="2982964"/>
            <a:ext cx="7941792" cy="12831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58"/>
              </a:lnSpc>
            </a:pPr>
            <a:r>
              <a:rPr lang="en-US" sz="5833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Hope Church</a:t>
            </a:r>
          </a:p>
          <a:p>
            <a:pPr algn="ctr">
              <a:lnSpc>
                <a:spcPts val="5354"/>
              </a:lnSpc>
            </a:pPr>
            <a:r>
              <a:rPr lang="en-US" sz="3824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1301 Vintage Ln, Rochester, NY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74017" y="5133278"/>
            <a:ext cx="8539966" cy="2102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65"/>
              </a:lnSpc>
            </a:pPr>
            <a:r>
              <a:rPr lang="en-US" sz="3975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Doors Open @ 7:30 am for Fellowship</a:t>
            </a:r>
          </a:p>
          <a:p>
            <a:pPr algn="ctr">
              <a:lnSpc>
                <a:spcPts val="5565"/>
              </a:lnSpc>
            </a:pPr>
            <a:r>
              <a:rPr lang="en-US" sz="3975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Conference Begins @ 8:25</a:t>
            </a:r>
          </a:p>
          <a:p>
            <a:pPr algn="ctr">
              <a:lnSpc>
                <a:spcPts val="5565"/>
              </a:lnSpc>
            </a:pPr>
            <a:r>
              <a:rPr lang="en-US" sz="3975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Conference Ends @ 4:00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33600" y="9328345"/>
            <a:ext cx="14325600" cy="76454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 b="1" dirty="0">
                <a:solidFill>
                  <a:srgbClr val="FDCD3F"/>
                </a:solidFill>
                <a:latin typeface="Roboto Bold"/>
                <a:ea typeface="Roboto Bold"/>
                <a:cs typeface="Roboto Bold"/>
                <a:sym typeface="Roboto Bold"/>
              </a:rPr>
              <a:t>REGISTER WITH THE MEN OF THIS CHURCH FOR $57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410200" y="8338105"/>
            <a:ext cx="7239000" cy="9201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55"/>
              </a:lnSpc>
            </a:pPr>
            <a:r>
              <a:rPr lang="en-US" sz="5396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RochesterISI.COM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3778827" y="4948045"/>
            <a:ext cx="4031446" cy="3281424"/>
            <a:chOff x="0" y="0"/>
            <a:chExt cx="5794876" cy="4716780"/>
          </a:xfrm>
        </p:grpSpPr>
        <p:sp>
          <p:nvSpPr>
            <p:cNvPr id="14" name="Freeform 14"/>
            <p:cNvSpPr/>
            <p:nvPr/>
          </p:nvSpPr>
          <p:spPr>
            <a:xfrm>
              <a:off x="0" y="-7620"/>
              <a:ext cx="5799956" cy="4726940"/>
            </a:xfrm>
            <a:custGeom>
              <a:avLst/>
              <a:gdLst/>
              <a:ahLst/>
              <a:cxnLst/>
              <a:rect l="l" t="t" r="r" b="b"/>
              <a:pathLst>
                <a:path w="5799956" h="4726940">
                  <a:moveTo>
                    <a:pt x="4100004" y="4662170"/>
                  </a:moveTo>
                  <a:cubicBezTo>
                    <a:pt x="4066472" y="4669790"/>
                    <a:pt x="4040562" y="4679950"/>
                    <a:pt x="4014651" y="4682490"/>
                  </a:cubicBezTo>
                  <a:cubicBezTo>
                    <a:pt x="3868331" y="4692650"/>
                    <a:pt x="3723536" y="4702810"/>
                    <a:pt x="3577215" y="4711700"/>
                  </a:cubicBezTo>
                  <a:cubicBezTo>
                    <a:pt x="3502532" y="4715510"/>
                    <a:pt x="3427847" y="4719320"/>
                    <a:pt x="3353163" y="4720590"/>
                  </a:cubicBezTo>
                  <a:cubicBezTo>
                    <a:pt x="3272382" y="4723130"/>
                    <a:pt x="3191602" y="4726940"/>
                    <a:pt x="3112345" y="4724400"/>
                  </a:cubicBezTo>
                  <a:cubicBezTo>
                    <a:pt x="3036137" y="4723130"/>
                    <a:pt x="2959929" y="4719320"/>
                    <a:pt x="2886769" y="4707890"/>
                  </a:cubicBezTo>
                  <a:cubicBezTo>
                    <a:pt x="2792270" y="4693920"/>
                    <a:pt x="2696248" y="4693920"/>
                    <a:pt x="2603274" y="4681220"/>
                  </a:cubicBezTo>
                  <a:cubicBezTo>
                    <a:pt x="2360932" y="4648200"/>
                    <a:pt x="2114017" y="4657090"/>
                    <a:pt x="1870151" y="4643120"/>
                  </a:cubicBezTo>
                  <a:cubicBezTo>
                    <a:pt x="1732976" y="4635500"/>
                    <a:pt x="1595801" y="4617720"/>
                    <a:pt x="1458626" y="4602480"/>
                  </a:cubicBezTo>
                  <a:cubicBezTo>
                    <a:pt x="1303161" y="4585970"/>
                    <a:pt x="1147696" y="4566920"/>
                    <a:pt x="990707" y="4549140"/>
                  </a:cubicBezTo>
                  <a:cubicBezTo>
                    <a:pt x="876395" y="4536440"/>
                    <a:pt x="760558" y="4523740"/>
                    <a:pt x="646246" y="4511040"/>
                  </a:cubicBezTo>
                  <a:cubicBezTo>
                    <a:pt x="643198" y="4511040"/>
                    <a:pt x="640149" y="4509770"/>
                    <a:pt x="637101" y="4509770"/>
                  </a:cubicBezTo>
                  <a:cubicBezTo>
                    <a:pt x="541079" y="4475480"/>
                    <a:pt x="438960" y="4448810"/>
                    <a:pt x="350558" y="4404360"/>
                  </a:cubicBezTo>
                  <a:cubicBezTo>
                    <a:pt x="201190" y="4328160"/>
                    <a:pt x="137175" y="4206240"/>
                    <a:pt x="131078" y="4062730"/>
                  </a:cubicBezTo>
                  <a:cubicBezTo>
                    <a:pt x="129554" y="4013200"/>
                    <a:pt x="121933" y="3964940"/>
                    <a:pt x="121933" y="3915410"/>
                  </a:cubicBezTo>
                  <a:cubicBezTo>
                    <a:pt x="123457" y="3846830"/>
                    <a:pt x="129554" y="3779520"/>
                    <a:pt x="134127" y="3712210"/>
                  </a:cubicBezTo>
                  <a:cubicBezTo>
                    <a:pt x="146320" y="3511550"/>
                    <a:pt x="152417" y="3310890"/>
                    <a:pt x="134127" y="3110230"/>
                  </a:cubicBezTo>
                  <a:cubicBezTo>
                    <a:pt x="117361" y="2929890"/>
                    <a:pt x="102119" y="2750820"/>
                    <a:pt x="85353" y="2570480"/>
                  </a:cubicBezTo>
                  <a:cubicBezTo>
                    <a:pt x="74684" y="2454910"/>
                    <a:pt x="60967" y="2340610"/>
                    <a:pt x="51822" y="2225040"/>
                  </a:cubicBezTo>
                  <a:cubicBezTo>
                    <a:pt x="45725" y="2148840"/>
                    <a:pt x="47249" y="2071370"/>
                    <a:pt x="41152" y="1995170"/>
                  </a:cubicBezTo>
                  <a:cubicBezTo>
                    <a:pt x="38104" y="1951990"/>
                    <a:pt x="21338" y="1910080"/>
                    <a:pt x="19814" y="1866900"/>
                  </a:cubicBezTo>
                  <a:cubicBezTo>
                    <a:pt x="13717" y="1762760"/>
                    <a:pt x="12193" y="1657350"/>
                    <a:pt x="9145" y="1551940"/>
                  </a:cubicBezTo>
                  <a:cubicBezTo>
                    <a:pt x="7621" y="1511300"/>
                    <a:pt x="0" y="1470660"/>
                    <a:pt x="1524" y="1430020"/>
                  </a:cubicBezTo>
                  <a:cubicBezTo>
                    <a:pt x="3048" y="1366520"/>
                    <a:pt x="12193" y="1303020"/>
                    <a:pt x="13717" y="1239520"/>
                  </a:cubicBezTo>
                  <a:cubicBezTo>
                    <a:pt x="15242" y="1165860"/>
                    <a:pt x="6097" y="1092200"/>
                    <a:pt x="9145" y="1019810"/>
                  </a:cubicBezTo>
                  <a:cubicBezTo>
                    <a:pt x="9145" y="949960"/>
                    <a:pt x="19814" y="881380"/>
                    <a:pt x="30483" y="811530"/>
                  </a:cubicBezTo>
                  <a:cubicBezTo>
                    <a:pt x="33532" y="787400"/>
                    <a:pt x="54870" y="765810"/>
                    <a:pt x="60967" y="741680"/>
                  </a:cubicBezTo>
                  <a:cubicBezTo>
                    <a:pt x="86877" y="622300"/>
                    <a:pt x="114312" y="502920"/>
                    <a:pt x="181376" y="392430"/>
                  </a:cubicBezTo>
                  <a:cubicBezTo>
                    <a:pt x="196617" y="368300"/>
                    <a:pt x="221004" y="346710"/>
                    <a:pt x="243866" y="327660"/>
                  </a:cubicBezTo>
                  <a:cubicBezTo>
                    <a:pt x="251487" y="321310"/>
                    <a:pt x="269777" y="325120"/>
                    <a:pt x="274350" y="325120"/>
                  </a:cubicBezTo>
                  <a:cubicBezTo>
                    <a:pt x="285019" y="308610"/>
                    <a:pt x="291116" y="292100"/>
                    <a:pt x="303309" y="284480"/>
                  </a:cubicBezTo>
                  <a:cubicBezTo>
                    <a:pt x="368848" y="242570"/>
                    <a:pt x="437435" y="212090"/>
                    <a:pt x="522789" y="204470"/>
                  </a:cubicBezTo>
                  <a:cubicBezTo>
                    <a:pt x="586804" y="198120"/>
                    <a:pt x="649294" y="175260"/>
                    <a:pt x="713309" y="162560"/>
                  </a:cubicBezTo>
                  <a:cubicBezTo>
                    <a:pt x="791042" y="147320"/>
                    <a:pt x="868774" y="129540"/>
                    <a:pt x="949555" y="120650"/>
                  </a:cubicBezTo>
                  <a:cubicBezTo>
                    <a:pt x="1022715" y="113030"/>
                    <a:pt x="1092826" y="96520"/>
                    <a:pt x="1167510" y="91440"/>
                  </a:cubicBezTo>
                  <a:cubicBezTo>
                    <a:pt x="1243719" y="86360"/>
                    <a:pt x="1319927" y="71120"/>
                    <a:pt x="1397659" y="66040"/>
                  </a:cubicBezTo>
                  <a:cubicBezTo>
                    <a:pt x="1607994" y="53340"/>
                    <a:pt x="1819853" y="44450"/>
                    <a:pt x="2030188" y="34290"/>
                  </a:cubicBezTo>
                  <a:cubicBezTo>
                    <a:pt x="2082010" y="31750"/>
                    <a:pt x="2133831" y="34290"/>
                    <a:pt x="2185653" y="35560"/>
                  </a:cubicBezTo>
                  <a:cubicBezTo>
                    <a:pt x="2211564" y="36830"/>
                    <a:pt x="2237474" y="41910"/>
                    <a:pt x="2264909" y="44450"/>
                  </a:cubicBezTo>
                  <a:cubicBezTo>
                    <a:pt x="2277102" y="45720"/>
                    <a:pt x="2289296" y="41910"/>
                    <a:pt x="2301489" y="41910"/>
                  </a:cubicBezTo>
                  <a:cubicBezTo>
                    <a:pt x="2338069" y="41910"/>
                    <a:pt x="2376173" y="41910"/>
                    <a:pt x="2412753" y="40640"/>
                  </a:cubicBezTo>
                  <a:cubicBezTo>
                    <a:pt x="2482865" y="38100"/>
                    <a:pt x="2554501" y="31750"/>
                    <a:pt x="2624612" y="31750"/>
                  </a:cubicBezTo>
                  <a:cubicBezTo>
                    <a:pt x="2693200" y="31750"/>
                    <a:pt x="2761787" y="35560"/>
                    <a:pt x="2830375" y="38100"/>
                  </a:cubicBezTo>
                  <a:lnTo>
                    <a:pt x="2885245" y="38100"/>
                  </a:lnTo>
                  <a:cubicBezTo>
                    <a:pt x="2969074" y="35560"/>
                    <a:pt x="3051378" y="35560"/>
                    <a:pt x="3135207" y="31750"/>
                  </a:cubicBezTo>
                  <a:cubicBezTo>
                    <a:pt x="3215988" y="27940"/>
                    <a:pt x="3295245" y="19050"/>
                    <a:pt x="3376026" y="15240"/>
                  </a:cubicBezTo>
                  <a:cubicBezTo>
                    <a:pt x="3414130" y="12700"/>
                    <a:pt x="3453758" y="12700"/>
                    <a:pt x="3491862" y="19050"/>
                  </a:cubicBezTo>
                  <a:cubicBezTo>
                    <a:pt x="3549780" y="27940"/>
                    <a:pt x="3604651" y="33020"/>
                    <a:pt x="3662569" y="19050"/>
                  </a:cubicBezTo>
                  <a:cubicBezTo>
                    <a:pt x="3683907" y="13970"/>
                    <a:pt x="3711342" y="22860"/>
                    <a:pt x="3735729" y="25400"/>
                  </a:cubicBezTo>
                  <a:cubicBezTo>
                    <a:pt x="3746398" y="26670"/>
                    <a:pt x="3758591" y="29210"/>
                    <a:pt x="3764688" y="25400"/>
                  </a:cubicBezTo>
                  <a:cubicBezTo>
                    <a:pt x="3805840" y="0"/>
                    <a:pt x="3843944" y="6350"/>
                    <a:pt x="3883573" y="27940"/>
                  </a:cubicBezTo>
                  <a:cubicBezTo>
                    <a:pt x="3888145" y="30480"/>
                    <a:pt x="3900338" y="24130"/>
                    <a:pt x="3909483" y="24130"/>
                  </a:cubicBezTo>
                  <a:cubicBezTo>
                    <a:pt x="3946063" y="24130"/>
                    <a:pt x="3982643" y="24130"/>
                    <a:pt x="4020747" y="25400"/>
                  </a:cubicBezTo>
                  <a:cubicBezTo>
                    <a:pt x="4048183" y="26670"/>
                    <a:pt x="4074093" y="34290"/>
                    <a:pt x="4101528" y="36830"/>
                  </a:cubicBezTo>
                  <a:cubicBezTo>
                    <a:pt x="4160971" y="43180"/>
                    <a:pt x="4221937" y="53340"/>
                    <a:pt x="4282904" y="53340"/>
                  </a:cubicBezTo>
                  <a:cubicBezTo>
                    <a:pt x="4397216" y="54610"/>
                    <a:pt x="4511528" y="58420"/>
                    <a:pt x="4624317" y="78740"/>
                  </a:cubicBezTo>
                  <a:cubicBezTo>
                    <a:pt x="4729484" y="97790"/>
                    <a:pt x="4837700" y="97790"/>
                    <a:pt x="4944392" y="113030"/>
                  </a:cubicBezTo>
                  <a:cubicBezTo>
                    <a:pt x="5008407" y="121920"/>
                    <a:pt x="5073945" y="138430"/>
                    <a:pt x="5128816" y="165100"/>
                  </a:cubicBezTo>
                  <a:cubicBezTo>
                    <a:pt x="5188258" y="193040"/>
                    <a:pt x="5233983" y="238760"/>
                    <a:pt x="5287328" y="276860"/>
                  </a:cubicBezTo>
                  <a:cubicBezTo>
                    <a:pt x="5307143" y="290830"/>
                    <a:pt x="5336102" y="300990"/>
                    <a:pt x="5349820" y="318770"/>
                  </a:cubicBezTo>
                  <a:cubicBezTo>
                    <a:pt x="5389448" y="367030"/>
                    <a:pt x="5424503" y="417830"/>
                    <a:pt x="5459559" y="468630"/>
                  </a:cubicBezTo>
                  <a:cubicBezTo>
                    <a:pt x="5485470" y="505460"/>
                    <a:pt x="5511381" y="543560"/>
                    <a:pt x="5531195" y="581660"/>
                  </a:cubicBezTo>
                  <a:cubicBezTo>
                    <a:pt x="5552533" y="626110"/>
                    <a:pt x="5569299" y="671830"/>
                    <a:pt x="5586065" y="718820"/>
                  </a:cubicBezTo>
                  <a:cubicBezTo>
                    <a:pt x="5611976" y="792480"/>
                    <a:pt x="5642459" y="866140"/>
                    <a:pt x="5659225" y="942340"/>
                  </a:cubicBezTo>
                  <a:cubicBezTo>
                    <a:pt x="5683612" y="1049020"/>
                    <a:pt x="5695805" y="1158240"/>
                    <a:pt x="5714095" y="1266190"/>
                  </a:cubicBezTo>
                  <a:cubicBezTo>
                    <a:pt x="5720192" y="1301750"/>
                    <a:pt x="5727812" y="1337310"/>
                    <a:pt x="5730861" y="1372870"/>
                  </a:cubicBezTo>
                  <a:cubicBezTo>
                    <a:pt x="5740006" y="1474470"/>
                    <a:pt x="5746102" y="1574800"/>
                    <a:pt x="5753723" y="1676400"/>
                  </a:cubicBezTo>
                  <a:cubicBezTo>
                    <a:pt x="5764393" y="1802130"/>
                    <a:pt x="5779634" y="1926590"/>
                    <a:pt x="5787255" y="2052320"/>
                  </a:cubicBezTo>
                  <a:cubicBezTo>
                    <a:pt x="5794876" y="2172970"/>
                    <a:pt x="5799956" y="2294890"/>
                    <a:pt x="5797416" y="2416810"/>
                  </a:cubicBezTo>
                  <a:cubicBezTo>
                    <a:pt x="5793352" y="2620010"/>
                    <a:pt x="5781158" y="2821940"/>
                    <a:pt x="5768965" y="3025140"/>
                  </a:cubicBezTo>
                  <a:cubicBezTo>
                    <a:pt x="5761344" y="3150870"/>
                    <a:pt x="5750675" y="3275330"/>
                    <a:pt x="5735433" y="3399790"/>
                  </a:cubicBezTo>
                  <a:cubicBezTo>
                    <a:pt x="5720192" y="3524250"/>
                    <a:pt x="5697329" y="3647440"/>
                    <a:pt x="5680563" y="3771900"/>
                  </a:cubicBezTo>
                  <a:cubicBezTo>
                    <a:pt x="5668370" y="3858260"/>
                    <a:pt x="5665322" y="3944620"/>
                    <a:pt x="5651604" y="4029710"/>
                  </a:cubicBezTo>
                  <a:cubicBezTo>
                    <a:pt x="5639411" y="4107180"/>
                    <a:pt x="5593686" y="4175760"/>
                    <a:pt x="5532719" y="4232910"/>
                  </a:cubicBezTo>
                  <a:cubicBezTo>
                    <a:pt x="5482422" y="4281170"/>
                    <a:pt x="5442794" y="4335780"/>
                    <a:pt x="5390972" y="4382770"/>
                  </a:cubicBezTo>
                  <a:cubicBezTo>
                    <a:pt x="5345247" y="4424680"/>
                    <a:pt x="5294949" y="4466590"/>
                    <a:pt x="5215693" y="4467860"/>
                  </a:cubicBezTo>
                  <a:cubicBezTo>
                    <a:pt x="5197403" y="4467860"/>
                    <a:pt x="5180637" y="4483100"/>
                    <a:pt x="5162347" y="4490720"/>
                  </a:cubicBezTo>
                  <a:cubicBezTo>
                    <a:pt x="5084615" y="4518660"/>
                    <a:pt x="5003834" y="4542790"/>
                    <a:pt x="4927626" y="4573270"/>
                  </a:cubicBezTo>
                  <a:cubicBezTo>
                    <a:pt x="4787403" y="4629150"/>
                    <a:pt x="4636510" y="4638040"/>
                    <a:pt x="4485618" y="4643120"/>
                  </a:cubicBezTo>
                  <a:cubicBezTo>
                    <a:pt x="4427700" y="4645660"/>
                    <a:pt x="4368257" y="4641850"/>
                    <a:pt x="4310339" y="4645660"/>
                  </a:cubicBezTo>
                  <a:cubicBezTo>
                    <a:pt x="4281380" y="4646930"/>
                    <a:pt x="4253945" y="4658360"/>
                    <a:pt x="4226509" y="4663440"/>
                  </a:cubicBezTo>
                  <a:cubicBezTo>
                    <a:pt x="4214316" y="4665980"/>
                    <a:pt x="4202123" y="4664710"/>
                    <a:pt x="4188406" y="4665980"/>
                  </a:cubicBezTo>
                  <a:cubicBezTo>
                    <a:pt x="4170116" y="4667250"/>
                    <a:pt x="4151826" y="4671060"/>
                    <a:pt x="4133536" y="4669790"/>
                  </a:cubicBezTo>
                  <a:cubicBezTo>
                    <a:pt x="4115246" y="4667250"/>
                    <a:pt x="4103053" y="4662170"/>
                    <a:pt x="4100004" y="4662170"/>
                  </a:cubicBezTo>
                  <a:close/>
                </a:path>
              </a:pathLst>
            </a:custGeom>
            <a:blipFill>
              <a:blip r:embed="rId7"/>
              <a:stretch>
                <a:fillRect l="-11132" r="-1113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D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286500" y="-2931795"/>
            <a:ext cx="30861000" cy="16150590"/>
          </a:xfrm>
          <a:custGeom>
            <a:avLst/>
            <a:gdLst/>
            <a:ahLst/>
            <a:cxnLst/>
            <a:rect l="l" t="t" r="r" b="b"/>
            <a:pathLst>
              <a:path w="30861000" h="16150590">
                <a:moveTo>
                  <a:pt x="0" y="0"/>
                </a:moveTo>
                <a:lnTo>
                  <a:pt x="30861000" y="0"/>
                </a:lnTo>
                <a:lnTo>
                  <a:pt x="30861000" y="16150590"/>
                </a:lnTo>
                <a:lnTo>
                  <a:pt x="0" y="161505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 t="-13694" b="-136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95443" y="449919"/>
            <a:ext cx="3291243" cy="3262624"/>
          </a:xfrm>
          <a:custGeom>
            <a:avLst/>
            <a:gdLst/>
            <a:ahLst/>
            <a:cxnLst/>
            <a:rect l="l" t="t" r="r" b="b"/>
            <a:pathLst>
              <a:path w="3291243" h="3262624">
                <a:moveTo>
                  <a:pt x="0" y="0"/>
                </a:moveTo>
                <a:lnTo>
                  <a:pt x="3291243" y="0"/>
                </a:lnTo>
                <a:lnTo>
                  <a:pt x="3291243" y="3262623"/>
                </a:lnTo>
                <a:lnTo>
                  <a:pt x="0" y="32626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8" b="-43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848600" y="931094"/>
            <a:ext cx="3221729" cy="328885"/>
          </a:xfrm>
          <a:custGeom>
            <a:avLst/>
            <a:gdLst/>
            <a:ahLst/>
            <a:cxnLst/>
            <a:rect l="l" t="t" r="r" b="b"/>
            <a:pathLst>
              <a:path w="3221729" h="328885">
                <a:moveTo>
                  <a:pt x="0" y="0"/>
                </a:moveTo>
                <a:lnTo>
                  <a:pt x="3221729" y="0"/>
                </a:lnTo>
                <a:lnTo>
                  <a:pt x="3221729" y="328885"/>
                </a:lnTo>
                <a:lnTo>
                  <a:pt x="0" y="3288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1070329" y="1463965"/>
            <a:ext cx="5522754" cy="3679535"/>
          </a:xfrm>
          <a:custGeom>
            <a:avLst/>
            <a:gdLst/>
            <a:ahLst/>
            <a:cxnLst/>
            <a:rect l="l" t="t" r="r" b="b"/>
            <a:pathLst>
              <a:path w="5522754" h="3679535">
                <a:moveTo>
                  <a:pt x="0" y="0"/>
                </a:moveTo>
                <a:lnTo>
                  <a:pt x="5522754" y="0"/>
                </a:lnTo>
                <a:lnTo>
                  <a:pt x="5522754" y="3679535"/>
                </a:lnTo>
                <a:lnTo>
                  <a:pt x="0" y="3679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991486" y="1425416"/>
            <a:ext cx="5692576" cy="3795051"/>
          </a:xfrm>
          <a:custGeom>
            <a:avLst/>
            <a:gdLst/>
            <a:ahLst/>
            <a:cxnLst/>
            <a:rect l="l" t="t" r="r" b="b"/>
            <a:pathLst>
              <a:path w="5692576" h="3795051">
                <a:moveTo>
                  <a:pt x="0" y="0"/>
                </a:moveTo>
                <a:lnTo>
                  <a:pt x="5692576" y="0"/>
                </a:lnTo>
                <a:lnTo>
                  <a:pt x="5692576" y="3795050"/>
                </a:lnTo>
                <a:lnTo>
                  <a:pt x="0" y="37950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991486" y="109922"/>
            <a:ext cx="12848714" cy="985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54"/>
              </a:lnSpc>
            </a:pPr>
            <a:r>
              <a:rPr lang="en-US" sz="5753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Men’s Equipping Conference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5596111"/>
            <a:ext cx="19467901" cy="4103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99"/>
              </a:lnSpc>
            </a:pPr>
            <a:r>
              <a:rPr lang="en-US" sz="4443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WORSHIP with hundreds of men from all over the region!</a:t>
            </a:r>
          </a:p>
          <a:p>
            <a:pPr algn="just">
              <a:lnSpc>
                <a:spcPts val="7999"/>
              </a:lnSpc>
            </a:pPr>
            <a:r>
              <a:rPr lang="en-US" sz="4443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CHOOSE from 16 different equipping seminars</a:t>
            </a:r>
          </a:p>
          <a:p>
            <a:pPr algn="just">
              <a:lnSpc>
                <a:spcPts val="7999"/>
              </a:lnSpc>
            </a:pPr>
            <a:r>
              <a:rPr lang="en-US" sz="4443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VISIT with expert presenters and exhibitors</a:t>
            </a:r>
          </a:p>
          <a:p>
            <a:pPr algn="just">
              <a:lnSpc>
                <a:spcPts val="7999"/>
              </a:lnSpc>
            </a:pPr>
            <a:r>
              <a:rPr lang="en-US" sz="4443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EQUIP yourself with resources from local and national </a:t>
            </a:r>
            <a:r>
              <a:rPr lang="en-US" sz="4443" b="1" dirty="0" smtClean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ministries</a:t>
            </a:r>
            <a:endParaRPr lang="en-US" sz="4443" b="1" dirty="0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D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286500" y="-2931795"/>
            <a:ext cx="30861000" cy="16150590"/>
          </a:xfrm>
          <a:custGeom>
            <a:avLst/>
            <a:gdLst/>
            <a:ahLst/>
            <a:cxnLst/>
            <a:rect l="l" t="t" r="r" b="b"/>
            <a:pathLst>
              <a:path w="30861000" h="16150590">
                <a:moveTo>
                  <a:pt x="0" y="0"/>
                </a:moveTo>
                <a:lnTo>
                  <a:pt x="30861000" y="0"/>
                </a:lnTo>
                <a:lnTo>
                  <a:pt x="30861000" y="16150590"/>
                </a:lnTo>
                <a:lnTo>
                  <a:pt x="0" y="161505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 t="-13694" b="-136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39877" y="278986"/>
            <a:ext cx="2380744" cy="2360042"/>
          </a:xfrm>
          <a:custGeom>
            <a:avLst/>
            <a:gdLst/>
            <a:ahLst/>
            <a:cxnLst/>
            <a:rect l="l" t="t" r="r" b="b"/>
            <a:pathLst>
              <a:path w="2380744" h="2360042">
                <a:moveTo>
                  <a:pt x="0" y="0"/>
                </a:moveTo>
                <a:lnTo>
                  <a:pt x="2380744" y="0"/>
                </a:lnTo>
                <a:lnTo>
                  <a:pt x="2380744" y="2360042"/>
                </a:lnTo>
                <a:lnTo>
                  <a:pt x="0" y="23600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8" b="-43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791200" y="642431"/>
            <a:ext cx="8382000" cy="1214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08"/>
              </a:lnSpc>
            </a:pPr>
            <a:r>
              <a:rPr lang="en-US" sz="7077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Keynote Speakers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87192" y="3042852"/>
            <a:ext cx="11933408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William Clark </a:t>
            </a:r>
            <a:r>
              <a:rPr lang="en-US" sz="4000" dirty="0">
                <a:solidFill>
                  <a:schemeClr val="bg1"/>
                </a:solidFill>
              </a:rPr>
              <a:t>is founder and co-director of Kingdom Reign Ministries, a dynamic regional network devoted to church planting, leadership development, and community transformation. His passion for building strong leadership cultures also led to establish The Fellowship Network, a national community of pastors and ministry leaders dedicated to fostering encouragement, accountability, and support</a:t>
            </a:r>
            <a:r>
              <a:rPr lang="en-US" sz="4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Married to Toni for over 43 years, they faithfully pastored New Bethel Community Church in Buffalo for 27 years. </a:t>
            </a:r>
            <a:endParaRPr lang="en-US" sz="4002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289" y="3587631"/>
            <a:ext cx="4761905" cy="47619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D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286500" y="-2931795"/>
            <a:ext cx="30861000" cy="16150590"/>
          </a:xfrm>
          <a:custGeom>
            <a:avLst/>
            <a:gdLst/>
            <a:ahLst/>
            <a:cxnLst/>
            <a:rect l="l" t="t" r="r" b="b"/>
            <a:pathLst>
              <a:path w="30861000" h="16150590">
                <a:moveTo>
                  <a:pt x="0" y="0"/>
                </a:moveTo>
                <a:lnTo>
                  <a:pt x="30861000" y="0"/>
                </a:lnTo>
                <a:lnTo>
                  <a:pt x="30861000" y="16150590"/>
                </a:lnTo>
                <a:lnTo>
                  <a:pt x="0" y="161505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 t="-13694" b="-136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39877" y="278986"/>
            <a:ext cx="2380744" cy="2360042"/>
          </a:xfrm>
          <a:custGeom>
            <a:avLst/>
            <a:gdLst/>
            <a:ahLst/>
            <a:cxnLst/>
            <a:rect l="l" t="t" r="r" b="b"/>
            <a:pathLst>
              <a:path w="2380744" h="2360042">
                <a:moveTo>
                  <a:pt x="0" y="0"/>
                </a:moveTo>
                <a:lnTo>
                  <a:pt x="2380744" y="0"/>
                </a:lnTo>
                <a:lnTo>
                  <a:pt x="2380744" y="2360042"/>
                </a:lnTo>
                <a:lnTo>
                  <a:pt x="0" y="23600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8" b="-43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791200" y="642431"/>
            <a:ext cx="8839200" cy="1214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08"/>
              </a:lnSpc>
            </a:pPr>
            <a:r>
              <a:rPr lang="en-US" sz="7077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Keynote Speakers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64247" y="3071863"/>
            <a:ext cx="11797244" cy="8176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David is the founder of Rough Cut Men Ministries and author of the Amazon #1 best-selling “Rough Cut Men: A Man’s Battle Guide to Building Real Relationships with Other Men, and with Jesus”.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David speaks internationally and has presented at West Point, the US Naval Academy, </a:t>
            </a:r>
            <a:r>
              <a:rPr lang="en-US" sz="4000" dirty="0" smtClean="0">
                <a:solidFill>
                  <a:schemeClr val="bg1"/>
                </a:solidFill>
              </a:rPr>
              <a:t>and </a:t>
            </a:r>
            <a:r>
              <a:rPr lang="en-US" sz="4000" dirty="0">
                <a:solidFill>
                  <a:schemeClr val="bg1"/>
                </a:solidFill>
              </a:rPr>
              <a:t>dozens of other Army installations in the US, Korea, and Germany. He has been a keynote speaker at both Promise Keepers in New Zealand and Iron Sharpens Iron Conferences in the US.</a:t>
            </a:r>
            <a:br>
              <a:rPr lang="en-US" sz="4000" dirty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</a:rPr>
              <a:t>A </a:t>
            </a:r>
            <a:r>
              <a:rPr lang="en-US" sz="4000" dirty="0">
                <a:solidFill>
                  <a:schemeClr val="bg1"/>
                </a:solidFill>
              </a:rPr>
              <a:t>native of Florida, David resides in Sarasota, Florida with his wife Joni.</a:t>
            </a:r>
          </a:p>
          <a:p>
            <a:pPr algn="just">
              <a:lnSpc>
                <a:spcPts val="4547"/>
              </a:lnSpc>
            </a:pPr>
            <a:endParaRPr lang="en-US" sz="4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  <a:p>
            <a:pPr algn="just">
              <a:lnSpc>
                <a:spcPts val="4331"/>
              </a:lnSpc>
            </a:pPr>
            <a:endParaRPr lang="en-US" sz="40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0409" y="3513919"/>
            <a:ext cx="5037666" cy="50376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D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286500" y="-2911301"/>
            <a:ext cx="30861000" cy="16150590"/>
          </a:xfrm>
          <a:custGeom>
            <a:avLst/>
            <a:gdLst/>
            <a:ahLst/>
            <a:cxnLst/>
            <a:rect l="l" t="t" r="r" b="b"/>
            <a:pathLst>
              <a:path w="30861000" h="16150590">
                <a:moveTo>
                  <a:pt x="0" y="0"/>
                </a:moveTo>
                <a:lnTo>
                  <a:pt x="30861000" y="0"/>
                </a:lnTo>
                <a:lnTo>
                  <a:pt x="30861000" y="16150590"/>
                </a:lnTo>
                <a:lnTo>
                  <a:pt x="0" y="161505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 t="-13694" b="-136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57016" y="151409"/>
            <a:ext cx="4227183" cy="4190425"/>
          </a:xfrm>
          <a:custGeom>
            <a:avLst/>
            <a:gdLst/>
            <a:ahLst/>
            <a:cxnLst/>
            <a:rect l="l" t="t" r="r" b="b"/>
            <a:pathLst>
              <a:path w="4227183" h="4190425">
                <a:moveTo>
                  <a:pt x="0" y="0"/>
                </a:moveTo>
                <a:lnTo>
                  <a:pt x="4227183" y="0"/>
                </a:lnTo>
                <a:lnTo>
                  <a:pt x="4227183" y="4190425"/>
                </a:lnTo>
                <a:lnTo>
                  <a:pt x="0" y="41904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8" b="-43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933392" y="1147958"/>
            <a:ext cx="4283339" cy="437257"/>
          </a:xfrm>
          <a:custGeom>
            <a:avLst/>
            <a:gdLst/>
            <a:ahLst/>
            <a:cxnLst/>
            <a:rect l="l" t="t" r="r" b="b"/>
            <a:pathLst>
              <a:path w="4283339" h="437257">
                <a:moveTo>
                  <a:pt x="0" y="0"/>
                </a:moveTo>
                <a:lnTo>
                  <a:pt x="4283339" y="0"/>
                </a:lnTo>
                <a:lnTo>
                  <a:pt x="4283339" y="437257"/>
                </a:lnTo>
                <a:lnTo>
                  <a:pt x="0" y="4372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4790563" y="65455"/>
            <a:ext cx="13040421" cy="1253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66"/>
              </a:lnSpc>
            </a:pPr>
            <a:r>
              <a:rPr lang="en-US" sz="7333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Men’s Equipping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477000" y="1561666"/>
            <a:ext cx="9220199" cy="1027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95"/>
              </a:lnSpc>
            </a:pPr>
            <a:r>
              <a:rPr lang="en-US" sz="5996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Saturday, October 25th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113133" y="2889904"/>
            <a:ext cx="8094192" cy="12831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58"/>
              </a:lnSpc>
            </a:pPr>
            <a:r>
              <a:rPr lang="en-US" sz="5833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Hope Church</a:t>
            </a:r>
          </a:p>
          <a:p>
            <a:pPr algn="ctr">
              <a:lnSpc>
                <a:spcPts val="5354"/>
              </a:lnSpc>
            </a:pPr>
            <a:r>
              <a:rPr lang="en-US" sz="3824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1301 Vintage Ln, Rochester, NY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331999" y="8107183"/>
            <a:ext cx="2966323" cy="564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05"/>
              </a:lnSpc>
            </a:pPr>
            <a:r>
              <a:rPr lang="en-US" sz="3289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 Bold"/>
              </a:rPr>
              <a:t>David Dusek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515601" y="8119819"/>
            <a:ext cx="2716952" cy="551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12"/>
              </a:lnSpc>
            </a:pPr>
            <a:r>
              <a:rPr lang="en-US" sz="3294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 Bold"/>
              </a:rPr>
              <a:t>Bill Clark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029001" y="6662701"/>
            <a:ext cx="2895997" cy="452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96"/>
              </a:lnSpc>
            </a:pPr>
            <a:r>
              <a:rPr lang="en-US" sz="2711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 Bold"/>
              </a:rPr>
              <a:t>John Thomas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34857" y="6694573"/>
            <a:ext cx="2414374" cy="452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6"/>
              </a:lnSpc>
            </a:pPr>
            <a:r>
              <a:rPr lang="en-US" sz="2711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nva Sans Bold"/>
              </a:rPr>
              <a:t>Wailer Giles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391250" y="4497145"/>
            <a:ext cx="4763150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Keynote Speakers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57016" y="7282983"/>
            <a:ext cx="9368953" cy="1764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343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16 Seminar Options,</a:t>
            </a:r>
          </a:p>
          <a:p>
            <a:pPr algn="ctr">
              <a:lnSpc>
                <a:spcPts val="4680"/>
              </a:lnSpc>
            </a:pPr>
            <a:r>
              <a:rPr lang="en-US" sz="3343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Resources from Dozens of Ministries,</a:t>
            </a:r>
          </a:p>
          <a:p>
            <a:pPr algn="ctr">
              <a:lnSpc>
                <a:spcPts val="4680"/>
              </a:lnSpc>
            </a:pPr>
            <a:r>
              <a:rPr lang="en-US" sz="3343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&amp; Hundreds of Men with One Mission!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390551" y="9247803"/>
            <a:ext cx="14373449" cy="737381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 b="1" dirty="0">
                <a:solidFill>
                  <a:srgbClr val="FDCD3F"/>
                </a:solidFill>
                <a:latin typeface="Roboto Bold"/>
                <a:ea typeface="Roboto Bold"/>
                <a:cs typeface="Roboto Bold"/>
                <a:sym typeface="Roboto Bold"/>
              </a:rPr>
              <a:t>REGISTER WITH THE MEN OF THIS CHURCH FOR $57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658" y="5541457"/>
            <a:ext cx="2382838" cy="2379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0" y="5548611"/>
            <a:ext cx="2369522" cy="237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311972"/>
            <a:ext cx="2126594" cy="23208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81" y="4341834"/>
            <a:ext cx="2320867" cy="23208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D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286500" y="-2931795"/>
            <a:ext cx="30861000" cy="16150590"/>
          </a:xfrm>
          <a:custGeom>
            <a:avLst/>
            <a:gdLst/>
            <a:ahLst/>
            <a:cxnLst/>
            <a:rect l="l" t="t" r="r" b="b"/>
            <a:pathLst>
              <a:path w="30861000" h="16150590">
                <a:moveTo>
                  <a:pt x="0" y="0"/>
                </a:moveTo>
                <a:lnTo>
                  <a:pt x="30861000" y="0"/>
                </a:lnTo>
                <a:lnTo>
                  <a:pt x="30861000" y="16150590"/>
                </a:lnTo>
                <a:lnTo>
                  <a:pt x="0" y="161505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 t="-13694" b="-136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39877" y="278986"/>
            <a:ext cx="2380744" cy="2360042"/>
          </a:xfrm>
          <a:custGeom>
            <a:avLst/>
            <a:gdLst/>
            <a:ahLst/>
            <a:cxnLst/>
            <a:rect l="l" t="t" r="r" b="b"/>
            <a:pathLst>
              <a:path w="2380744" h="2360042">
                <a:moveTo>
                  <a:pt x="0" y="0"/>
                </a:moveTo>
                <a:lnTo>
                  <a:pt x="2380744" y="0"/>
                </a:lnTo>
                <a:lnTo>
                  <a:pt x="2380744" y="2360042"/>
                </a:lnTo>
                <a:lnTo>
                  <a:pt x="0" y="23600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8" b="-43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096000" y="642431"/>
            <a:ext cx="9296400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08"/>
              </a:lnSpc>
            </a:pPr>
            <a:r>
              <a:rPr lang="en-US" sz="7077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Morning </a:t>
            </a:r>
            <a:r>
              <a:rPr lang="en-US" sz="7077" b="1" dirty="0" smtClean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Seminars #1</a:t>
            </a:r>
            <a:endParaRPr lang="en-US" sz="7077" b="1" dirty="0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45047" y="2982338"/>
            <a:ext cx="18961504" cy="7238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48"/>
              </a:lnSpc>
            </a:pPr>
            <a:r>
              <a:rPr lang="en-US" sz="4255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1. </a:t>
            </a:r>
            <a:r>
              <a:rPr lang="en-US" sz="4255" b="1" dirty="0" smtClean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Faith at Work</a:t>
            </a:r>
            <a:endParaRPr lang="en-US" sz="4255" b="1" dirty="0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just">
              <a:lnSpc>
                <a:spcPts val="3861"/>
              </a:lnSpc>
            </a:pPr>
            <a:r>
              <a:rPr lang="en-US" sz="319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   </a:t>
            </a:r>
            <a:r>
              <a:rPr lang="en-US" sz="319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Tom </a:t>
            </a:r>
            <a:r>
              <a:rPr lang="en-US" sz="3191" dirty="0" err="1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DiJohn</a:t>
            </a:r>
            <a:r>
              <a:rPr lang="en-US" sz="319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Kingdom Factor</a:t>
            </a:r>
            <a:r>
              <a:rPr lang="en-US" sz="319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319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NY</a:t>
            </a:r>
            <a:endParaRPr lang="en-US" sz="319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623888" algn="just">
              <a:lnSpc>
                <a:spcPts val="3861"/>
              </a:lnSpc>
            </a:pPr>
            <a:r>
              <a:rPr lang="en-US" sz="319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lang="en-US" sz="2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5148"/>
              </a:lnSpc>
            </a:pPr>
            <a:r>
              <a:rPr lang="en-US" sz="4255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2. </a:t>
            </a:r>
            <a:r>
              <a:rPr lang="en-US" sz="4255" b="1" dirty="0" smtClean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Helping Men Succeed in Life</a:t>
            </a:r>
          </a:p>
          <a:p>
            <a:pPr indent="566738" algn="just">
              <a:lnSpc>
                <a:spcPts val="3861"/>
              </a:lnSpc>
            </a:pPr>
            <a:r>
              <a:rPr lang="en-US" sz="3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John Thomas, Every Man a Warrior, PA</a:t>
            </a:r>
            <a:endParaRPr lang="en-US" sz="3200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indent="566738" algn="just">
              <a:lnSpc>
                <a:spcPts val="3861"/>
              </a:lnSpc>
            </a:pPr>
            <a:endParaRPr lang="en-US" sz="3191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lnSpc>
                <a:spcPct val="90000"/>
              </a:lnSpc>
              <a:spcBef>
                <a:spcPts val="490"/>
              </a:spcBef>
              <a:buClr>
                <a:srgbClr val="4C8BD0"/>
              </a:buClr>
              <a:buSzPts val="1593"/>
            </a:pPr>
            <a:r>
              <a:rPr lang="en-US" sz="4255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3. </a:t>
            </a:r>
            <a:r>
              <a:rPr lang="en-US" sz="4000" b="1" dirty="0">
                <a:solidFill>
                  <a:schemeClr val="bg1"/>
                </a:solidFill>
                <a:latin typeface="Roboto Bold" panose="02000000000000000000" charset="0"/>
                <a:ea typeface="Roboto Bold" panose="02000000000000000000" charset="0"/>
                <a:cs typeface="Arial"/>
                <a:sym typeface="Arial"/>
              </a:rPr>
              <a:t>Battle: Lessons for Biblical Manhood Learned from Combat</a:t>
            </a:r>
            <a:endParaRPr lang="en-US" sz="4000" dirty="0">
              <a:solidFill>
                <a:schemeClr val="bg1"/>
              </a:solidFill>
              <a:latin typeface="Roboto Bold" panose="02000000000000000000" charset="0"/>
              <a:ea typeface="Roboto Bold" panose="02000000000000000000" charset="0"/>
            </a:endParaRPr>
          </a:p>
          <a:p>
            <a:pPr algn="just">
              <a:lnSpc>
                <a:spcPts val="3861"/>
              </a:lnSpc>
            </a:pPr>
            <a:r>
              <a:rPr lang="en-US" sz="319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Bold"/>
              </a:rPr>
              <a:t>      </a:t>
            </a:r>
            <a:r>
              <a:rPr lang="en-US" sz="319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David </a:t>
            </a:r>
            <a:r>
              <a:rPr lang="en-US" sz="3190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Dusek</a:t>
            </a:r>
            <a:r>
              <a:rPr lang="en-US" sz="319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, Rough Cut Men, FL</a:t>
            </a:r>
            <a:endParaRPr lang="en-US" sz="319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>
              <a:lnSpc>
                <a:spcPts val="3268"/>
              </a:lnSpc>
            </a:pPr>
            <a:endParaRPr lang="en-US" sz="319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5148"/>
              </a:lnSpc>
            </a:pPr>
            <a:r>
              <a:rPr lang="en-US" sz="4255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4. </a:t>
            </a:r>
            <a:r>
              <a:rPr lang="en-US" sz="4260" b="1" dirty="0" smtClean="0">
                <a:solidFill>
                  <a:schemeClr val="bg1"/>
                </a:solidFill>
                <a:latin typeface="Roboto Bold" panose="02000000000000000000" charset="0"/>
                <a:ea typeface="Roboto Bold" panose="02000000000000000000" charset="0"/>
                <a:cs typeface="Roboto" panose="02000000000000000000" pitchFamily="2" charset="0"/>
                <a:sym typeface="Arial"/>
              </a:rPr>
              <a:t>Transforming Addiction</a:t>
            </a:r>
            <a:endParaRPr lang="en-US" sz="4260" dirty="0">
              <a:solidFill>
                <a:schemeClr val="bg1"/>
              </a:solidFill>
              <a:latin typeface="Roboto Bold" panose="02000000000000000000" charset="0"/>
              <a:ea typeface="Roboto Bold" panose="02000000000000000000" charset="0"/>
              <a:cs typeface="Roboto" panose="02000000000000000000" pitchFamily="2" charset="0"/>
            </a:endParaRPr>
          </a:p>
          <a:p>
            <a:pPr lvl="0" indent="56673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8BD0"/>
              </a:buClr>
              <a:buSzPts val="1300"/>
              <a:buNone/>
            </a:pPr>
            <a:r>
              <a:rPr lang="en-US" sz="319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Chris Knapp, Freedom Expressions, NY</a:t>
            </a:r>
            <a:endParaRPr lang="en-US" sz="319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algn="just">
              <a:lnSpc>
                <a:spcPts val="4838"/>
              </a:lnSpc>
            </a:pPr>
            <a:endParaRPr lang="en-US" sz="319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4608"/>
              </a:lnSpc>
            </a:pPr>
            <a:endParaRPr lang="en-US" sz="319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D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286500" y="-2931795"/>
            <a:ext cx="30861000" cy="16150590"/>
          </a:xfrm>
          <a:custGeom>
            <a:avLst/>
            <a:gdLst/>
            <a:ahLst/>
            <a:cxnLst/>
            <a:rect l="l" t="t" r="r" b="b"/>
            <a:pathLst>
              <a:path w="30861000" h="16150590">
                <a:moveTo>
                  <a:pt x="0" y="0"/>
                </a:moveTo>
                <a:lnTo>
                  <a:pt x="30861000" y="0"/>
                </a:lnTo>
                <a:lnTo>
                  <a:pt x="30861000" y="16150590"/>
                </a:lnTo>
                <a:lnTo>
                  <a:pt x="0" y="161505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 t="-13694" b="-136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39877" y="278986"/>
            <a:ext cx="2380744" cy="2360042"/>
          </a:xfrm>
          <a:custGeom>
            <a:avLst/>
            <a:gdLst/>
            <a:ahLst/>
            <a:cxnLst/>
            <a:rect l="l" t="t" r="r" b="b"/>
            <a:pathLst>
              <a:path w="2380744" h="2360042">
                <a:moveTo>
                  <a:pt x="0" y="0"/>
                </a:moveTo>
                <a:lnTo>
                  <a:pt x="2380744" y="0"/>
                </a:lnTo>
                <a:lnTo>
                  <a:pt x="2380744" y="2360042"/>
                </a:lnTo>
                <a:lnTo>
                  <a:pt x="0" y="23600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8" b="-43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096000" y="642431"/>
            <a:ext cx="9372600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08"/>
              </a:lnSpc>
            </a:pPr>
            <a:r>
              <a:rPr lang="en-US" sz="7077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Morning </a:t>
            </a:r>
            <a:r>
              <a:rPr lang="en-US" sz="7077" b="1" dirty="0" smtClean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Seminars #1 </a:t>
            </a:r>
            <a:endParaRPr lang="en-US" sz="7077" b="1" dirty="0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45047" y="2972813"/>
            <a:ext cx="18961504" cy="7465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8BD0"/>
              </a:buClr>
              <a:buSzPts val="1593"/>
            </a:pPr>
            <a:r>
              <a:rPr lang="en-US" sz="4060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5. </a:t>
            </a:r>
            <a:r>
              <a:rPr lang="en-US" sz="406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Nailing Your Colors to the Mast</a:t>
            </a:r>
            <a:endParaRPr lang="en-US" sz="406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 indent="566738">
              <a:lnSpc>
                <a:spcPct val="90000"/>
              </a:lnSpc>
              <a:spcBef>
                <a:spcPts val="400"/>
              </a:spcBef>
              <a:buClr>
                <a:srgbClr val="4C8BD0"/>
              </a:buClr>
              <a:buSzPts val="1300"/>
            </a:pPr>
            <a:r>
              <a:rPr lang="en-US" sz="319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Don Sunshine, Don Sunshine Ministries, TN</a:t>
            </a:r>
            <a:endParaRPr lang="en-US" sz="3190" dirty="0">
              <a:solidFill>
                <a:schemeClr val="bg1"/>
              </a:solidFill>
            </a:endParaRPr>
          </a:p>
          <a:p>
            <a:pPr algn="just">
              <a:lnSpc>
                <a:spcPts val="3268"/>
              </a:lnSpc>
            </a:pPr>
            <a:endParaRPr lang="en-US" sz="309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lnSpc>
                <a:spcPct val="90000"/>
              </a:lnSpc>
              <a:spcBef>
                <a:spcPts val="490"/>
              </a:spcBef>
              <a:buClr>
                <a:srgbClr val="4C8BD0"/>
              </a:buClr>
              <a:buSzPts val="1593"/>
            </a:pPr>
            <a:r>
              <a:rPr lang="en-US" sz="4055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6. </a:t>
            </a:r>
            <a:r>
              <a:rPr lang="en-US" sz="4260" b="1" dirty="0">
                <a:solidFill>
                  <a:schemeClr val="bg1"/>
                </a:solidFill>
                <a:latin typeface="Roboto Bold" panose="02000000000000000000" charset="0"/>
                <a:ea typeface="Roboto Bold" panose="02000000000000000000" charset="0"/>
                <a:cs typeface="Arial"/>
                <a:sym typeface="Arial"/>
              </a:rPr>
              <a:t>The Enemy in Our Camp</a:t>
            </a:r>
            <a:endParaRPr lang="en-US" sz="4260" dirty="0">
              <a:solidFill>
                <a:schemeClr val="bg1"/>
              </a:solidFill>
              <a:latin typeface="Roboto Bold" panose="02000000000000000000" charset="0"/>
              <a:ea typeface="Roboto Bold" panose="02000000000000000000" charset="0"/>
            </a:endParaRPr>
          </a:p>
          <a:p>
            <a:pPr lvl="0" indent="56673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8BD0"/>
              </a:buClr>
              <a:buSzPts val="1300"/>
              <a:buNone/>
            </a:pPr>
            <a:r>
              <a:rPr lang="en-US" sz="319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Wailer Giles, Proven Men, VA</a:t>
            </a:r>
            <a:endParaRPr lang="en-US" sz="3190" dirty="0">
              <a:solidFill>
                <a:schemeClr val="bg1"/>
              </a:solidFill>
            </a:endParaRPr>
          </a:p>
          <a:p>
            <a:pPr algn="just">
              <a:lnSpc>
                <a:spcPts val="3268"/>
              </a:lnSpc>
            </a:pPr>
            <a:endParaRPr lang="en-US" sz="309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l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rgbClr val="4C8BD0"/>
              </a:buClr>
              <a:buSzPts val="1593"/>
            </a:pPr>
            <a:r>
              <a:rPr lang="en-US" sz="4055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7</a:t>
            </a:r>
            <a:r>
              <a:rPr lang="en-US" sz="4260" b="1" dirty="0">
                <a:solidFill>
                  <a:schemeClr val="bg1"/>
                </a:solidFill>
                <a:latin typeface="Roboto Bold" panose="02000000000000000000" charset="0"/>
                <a:ea typeface="Roboto Bold" panose="02000000000000000000" charset="0"/>
                <a:cs typeface="Roboto Bold"/>
                <a:sym typeface="Roboto Bold"/>
              </a:rPr>
              <a:t>. </a:t>
            </a:r>
            <a:r>
              <a:rPr lang="en-US" sz="4260" b="1" dirty="0" smtClean="0">
                <a:solidFill>
                  <a:schemeClr val="bg1"/>
                </a:solidFill>
                <a:latin typeface="Roboto Bold" panose="02000000000000000000" charset="0"/>
                <a:ea typeface="Roboto Bold" panose="02000000000000000000" charset="0"/>
                <a:cs typeface="Arial"/>
                <a:sym typeface="Arial"/>
              </a:rPr>
              <a:t>Finding God’s Will for Your Life</a:t>
            </a:r>
            <a:endParaRPr lang="en-US" sz="4260" dirty="0">
              <a:solidFill>
                <a:schemeClr val="bg1"/>
              </a:solidFill>
              <a:latin typeface="Roboto Bold" panose="02000000000000000000" charset="0"/>
              <a:ea typeface="Roboto Bold" panose="02000000000000000000" charset="0"/>
            </a:endParaRPr>
          </a:p>
          <a:p>
            <a:pPr lvl="0" indent="62388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None/>
            </a:pPr>
            <a:r>
              <a:rPr lang="en-US" sz="319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Kevin Maloney, Grace Road Church, NY</a:t>
            </a:r>
          </a:p>
          <a:p>
            <a:pPr indent="623888">
              <a:lnSpc>
                <a:spcPct val="90000"/>
              </a:lnSpc>
              <a:spcBef>
                <a:spcPts val="400"/>
              </a:spcBef>
              <a:buSzPts val="1300"/>
            </a:pPr>
            <a:r>
              <a:rPr lang="en-US" sz="319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*For Emerging Men (ages 13-19</a:t>
            </a:r>
            <a:r>
              <a:rPr lang="en-US" sz="319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lang="en-US" sz="3190" dirty="0" smtClean="0">
              <a:solidFill>
                <a:schemeClr val="bg1"/>
              </a:solidFill>
            </a:endParaRPr>
          </a:p>
          <a:p>
            <a:pPr algn="just">
              <a:lnSpc>
                <a:spcPts val="3268"/>
              </a:lnSpc>
            </a:pPr>
            <a:endParaRPr lang="en-US" sz="309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l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rgbClr val="4C8BD0"/>
              </a:buClr>
              <a:buSzPts val="1593"/>
            </a:pPr>
            <a:r>
              <a:rPr lang="en-US" sz="4260" b="1" dirty="0">
                <a:solidFill>
                  <a:srgbClr val="FFFFFF"/>
                </a:solidFill>
                <a:latin typeface="Roboto Bold" panose="02000000000000000000" charset="0"/>
                <a:ea typeface="Roboto Bold" panose="02000000000000000000" charset="0"/>
                <a:cs typeface="Roboto Bold"/>
                <a:sym typeface="Roboto Bold"/>
              </a:rPr>
              <a:t>8. </a:t>
            </a:r>
            <a:r>
              <a:rPr lang="en-US" sz="4260" b="1" dirty="0" smtClean="0">
                <a:solidFill>
                  <a:schemeClr val="bg1"/>
                </a:solidFill>
                <a:latin typeface="Roboto Bold" panose="02000000000000000000" charset="0"/>
                <a:ea typeface="Roboto Bold" panose="02000000000000000000" charset="0"/>
                <a:cs typeface="Arial"/>
                <a:sym typeface="Arial"/>
              </a:rPr>
              <a:t>Rise Up: Reclaiming the Role of the Father</a:t>
            </a:r>
            <a:endParaRPr lang="en-US" sz="4260" dirty="0">
              <a:solidFill>
                <a:schemeClr val="bg1"/>
              </a:solidFill>
              <a:latin typeface="Roboto Bold" panose="02000000000000000000" charset="0"/>
              <a:ea typeface="Roboto Bold" panose="02000000000000000000" charset="0"/>
            </a:endParaRPr>
          </a:p>
          <a:p>
            <a:pPr marR="0" lvl="0" indent="62388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CCFF"/>
              </a:buClr>
              <a:buSzPts val="1300"/>
              <a:buFont typeface="Noto Sans Symbols"/>
              <a:buNone/>
            </a:pPr>
            <a:r>
              <a:rPr lang="en-US" sz="3190" b="0" i="0" u="none" strike="noStrike" cap="none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Robert Stein, Fathers in Christ, MI</a:t>
            </a:r>
            <a:endParaRPr lang="en-US" sz="3191" b="1" dirty="0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just">
              <a:lnSpc>
                <a:spcPts val="4838"/>
              </a:lnSpc>
            </a:pPr>
            <a:endParaRPr lang="en-US" sz="3191" b="1" dirty="0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just">
              <a:lnSpc>
                <a:spcPts val="4608"/>
              </a:lnSpc>
            </a:pPr>
            <a:endParaRPr lang="en-US" sz="3191" b="1" dirty="0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D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286500" y="-2931795"/>
            <a:ext cx="30861000" cy="16150590"/>
          </a:xfrm>
          <a:custGeom>
            <a:avLst/>
            <a:gdLst/>
            <a:ahLst/>
            <a:cxnLst/>
            <a:rect l="l" t="t" r="r" b="b"/>
            <a:pathLst>
              <a:path w="30861000" h="16150590">
                <a:moveTo>
                  <a:pt x="0" y="0"/>
                </a:moveTo>
                <a:lnTo>
                  <a:pt x="30861000" y="0"/>
                </a:lnTo>
                <a:lnTo>
                  <a:pt x="30861000" y="16150590"/>
                </a:lnTo>
                <a:lnTo>
                  <a:pt x="0" y="161505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 t="-13694" b="-136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39877" y="278986"/>
            <a:ext cx="2380744" cy="2360042"/>
          </a:xfrm>
          <a:custGeom>
            <a:avLst/>
            <a:gdLst/>
            <a:ahLst/>
            <a:cxnLst/>
            <a:rect l="l" t="t" r="r" b="b"/>
            <a:pathLst>
              <a:path w="2380744" h="2360042">
                <a:moveTo>
                  <a:pt x="0" y="0"/>
                </a:moveTo>
                <a:lnTo>
                  <a:pt x="2380744" y="0"/>
                </a:lnTo>
                <a:lnTo>
                  <a:pt x="2380744" y="2360042"/>
                </a:lnTo>
                <a:lnTo>
                  <a:pt x="0" y="23600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8" b="-43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096000" y="642431"/>
            <a:ext cx="9296400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08"/>
              </a:lnSpc>
            </a:pPr>
            <a:r>
              <a:rPr lang="en-US" sz="7077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Morning </a:t>
            </a:r>
            <a:r>
              <a:rPr lang="en-US" sz="7077" b="1" dirty="0" smtClean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Seminars #2</a:t>
            </a:r>
            <a:endParaRPr lang="en-US" sz="7077" b="1" dirty="0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45047" y="2982338"/>
            <a:ext cx="18961504" cy="7238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48"/>
              </a:lnSpc>
            </a:pPr>
            <a:r>
              <a:rPr lang="en-US" sz="4255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1. </a:t>
            </a:r>
            <a:r>
              <a:rPr lang="en-US" sz="4255" b="1" dirty="0" smtClean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Faith at Work</a:t>
            </a:r>
            <a:endParaRPr lang="en-US" sz="4255" b="1" dirty="0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just">
              <a:lnSpc>
                <a:spcPts val="3861"/>
              </a:lnSpc>
            </a:pPr>
            <a:r>
              <a:rPr lang="en-US" sz="319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    </a:t>
            </a:r>
            <a:r>
              <a:rPr lang="en-US" sz="319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Tom </a:t>
            </a:r>
            <a:r>
              <a:rPr lang="en-US" sz="3191" dirty="0" err="1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DiJohn</a:t>
            </a:r>
            <a:r>
              <a:rPr lang="en-US" sz="319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Kingdom Factor</a:t>
            </a:r>
            <a:r>
              <a:rPr lang="en-US" sz="319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319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NY</a:t>
            </a:r>
            <a:endParaRPr lang="en-US" sz="319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623888" algn="just">
              <a:lnSpc>
                <a:spcPts val="3861"/>
              </a:lnSpc>
            </a:pPr>
            <a:r>
              <a:rPr lang="en-US" sz="319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lang="en-US" sz="2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5148"/>
              </a:lnSpc>
            </a:pPr>
            <a:r>
              <a:rPr lang="en-US" sz="4255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2. </a:t>
            </a:r>
            <a:r>
              <a:rPr lang="en-US" sz="4255" b="1" dirty="0" smtClean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Helping Men Succeed in Life</a:t>
            </a:r>
          </a:p>
          <a:p>
            <a:pPr indent="566738" algn="just">
              <a:lnSpc>
                <a:spcPts val="3861"/>
              </a:lnSpc>
            </a:pPr>
            <a:r>
              <a:rPr lang="en-US" sz="3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John Thomas, Every Man a Warrior, PA</a:t>
            </a:r>
            <a:endParaRPr lang="en-US" sz="3200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indent="566738" algn="just">
              <a:lnSpc>
                <a:spcPts val="3861"/>
              </a:lnSpc>
            </a:pPr>
            <a:endParaRPr lang="en-US" sz="3191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5148"/>
              </a:lnSpc>
            </a:pPr>
            <a:r>
              <a:rPr lang="en-US" sz="4255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3. </a:t>
            </a:r>
            <a:r>
              <a:rPr lang="en-US" sz="4255" b="1" dirty="0" smtClean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The Purpose of the Bible</a:t>
            </a:r>
          </a:p>
          <a:p>
            <a:pPr algn="just">
              <a:lnSpc>
                <a:spcPts val="3861"/>
              </a:lnSpc>
            </a:pPr>
            <a:r>
              <a:rPr lang="en-US" sz="319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 Bold"/>
              </a:rPr>
              <a:t>      R</a:t>
            </a:r>
            <a:r>
              <a:rPr lang="en-US" sz="319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alph </a:t>
            </a:r>
            <a:r>
              <a:rPr lang="en-US" sz="3190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Essery</a:t>
            </a:r>
            <a:r>
              <a:rPr lang="en-US" sz="319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, NY</a:t>
            </a:r>
            <a:endParaRPr lang="en-US" sz="3190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>
              <a:lnSpc>
                <a:spcPts val="3268"/>
              </a:lnSpc>
            </a:pPr>
            <a:endParaRPr lang="en-US" sz="319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5148"/>
              </a:lnSpc>
            </a:pPr>
            <a:r>
              <a:rPr lang="en-US" sz="4255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4. </a:t>
            </a:r>
            <a:r>
              <a:rPr lang="en-US" sz="4260" b="1" dirty="0" smtClean="0">
                <a:solidFill>
                  <a:schemeClr val="bg1"/>
                </a:solidFill>
                <a:latin typeface="Roboto Bold" panose="02000000000000000000" charset="0"/>
                <a:ea typeface="Roboto Bold" panose="02000000000000000000" charset="0"/>
                <a:cs typeface="Roboto" panose="02000000000000000000" pitchFamily="2" charset="0"/>
                <a:sym typeface="Arial"/>
              </a:rPr>
              <a:t>Transforming Addiction</a:t>
            </a:r>
            <a:endParaRPr lang="en-US" sz="4260" dirty="0">
              <a:solidFill>
                <a:schemeClr val="bg1"/>
              </a:solidFill>
              <a:latin typeface="Roboto Bold" panose="02000000000000000000" charset="0"/>
              <a:ea typeface="Roboto Bold" panose="02000000000000000000" charset="0"/>
              <a:cs typeface="Roboto" panose="02000000000000000000" pitchFamily="2" charset="0"/>
            </a:endParaRPr>
          </a:p>
          <a:p>
            <a:pPr lvl="0" indent="56673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8BD0"/>
              </a:buClr>
              <a:buSzPts val="1300"/>
              <a:buNone/>
            </a:pPr>
            <a:r>
              <a:rPr lang="en-US" sz="319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Chris Knapp, Freedom Expressions, NY</a:t>
            </a:r>
            <a:endParaRPr lang="en-US" sz="319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  <a:p>
            <a:pPr algn="just">
              <a:lnSpc>
                <a:spcPts val="4838"/>
              </a:lnSpc>
            </a:pPr>
            <a:endParaRPr lang="en-US" sz="319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4608"/>
              </a:lnSpc>
            </a:pPr>
            <a:endParaRPr lang="en-US" sz="319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51690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D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286500" y="-2931795"/>
            <a:ext cx="30861000" cy="16150590"/>
          </a:xfrm>
          <a:custGeom>
            <a:avLst/>
            <a:gdLst/>
            <a:ahLst/>
            <a:cxnLst/>
            <a:rect l="l" t="t" r="r" b="b"/>
            <a:pathLst>
              <a:path w="30861000" h="16150590">
                <a:moveTo>
                  <a:pt x="0" y="0"/>
                </a:moveTo>
                <a:lnTo>
                  <a:pt x="30861000" y="0"/>
                </a:lnTo>
                <a:lnTo>
                  <a:pt x="30861000" y="16150590"/>
                </a:lnTo>
                <a:lnTo>
                  <a:pt x="0" y="161505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</a:blip>
            <a:stretch>
              <a:fillRect t="-13694" b="-136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39877" y="278986"/>
            <a:ext cx="2380744" cy="2360042"/>
          </a:xfrm>
          <a:custGeom>
            <a:avLst/>
            <a:gdLst/>
            <a:ahLst/>
            <a:cxnLst/>
            <a:rect l="l" t="t" r="r" b="b"/>
            <a:pathLst>
              <a:path w="2380744" h="2360042">
                <a:moveTo>
                  <a:pt x="0" y="0"/>
                </a:moveTo>
                <a:lnTo>
                  <a:pt x="2380744" y="0"/>
                </a:lnTo>
                <a:lnTo>
                  <a:pt x="2380744" y="2360042"/>
                </a:lnTo>
                <a:lnTo>
                  <a:pt x="0" y="23600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38" b="-43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096000" y="642431"/>
            <a:ext cx="9372600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08"/>
              </a:lnSpc>
            </a:pPr>
            <a:r>
              <a:rPr lang="en-US" sz="7077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Morning </a:t>
            </a:r>
            <a:r>
              <a:rPr lang="en-US" sz="7077" b="1" dirty="0" smtClean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Seminars #2 </a:t>
            </a:r>
            <a:endParaRPr lang="en-US" sz="7077" b="1" dirty="0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45047" y="2972813"/>
            <a:ext cx="18961504" cy="6972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8BD0"/>
              </a:buClr>
              <a:buSzPts val="1593"/>
            </a:pPr>
            <a:r>
              <a:rPr lang="en-US" sz="4060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5. </a:t>
            </a:r>
            <a:r>
              <a:rPr lang="en-US" sz="406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Nailing Your Colors to the Mast</a:t>
            </a:r>
            <a:endParaRPr lang="en-US" sz="406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 indent="566738">
              <a:lnSpc>
                <a:spcPct val="90000"/>
              </a:lnSpc>
              <a:spcBef>
                <a:spcPts val="400"/>
              </a:spcBef>
              <a:buClr>
                <a:srgbClr val="4C8BD0"/>
              </a:buClr>
              <a:buSzPts val="1300"/>
            </a:pPr>
            <a:r>
              <a:rPr lang="en-US" sz="319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Don Sunshine, Don Sunshine Ministries, TN</a:t>
            </a:r>
            <a:endParaRPr lang="en-US" sz="3190" dirty="0">
              <a:solidFill>
                <a:schemeClr val="bg1"/>
              </a:solidFill>
            </a:endParaRPr>
          </a:p>
          <a:p>
            <a:pPr algn="just">
              <a:lnSpc>
                <a:spcPts val="3268"/>
              </a:lnSpc>
            </a:pPr>
            <a:endParaRPr lang="en-US" sz="309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l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rgbClr val="4C8BD0"/>
              </a:buClr>
              <a:buSzPts val="1593"/>
            </a:pPr>
            <a:r>
              <a:rPr lang="en-US" sz="4055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6. </a:t>
            </a:r>
            <a:r>
              <a:rPr lang="en-US" sz="4260" b="1" dirty="0" smtClean="0">
                <a:solidFill>
                  <a:schemeClr val="bg1"/>
                </a:solidFill>
                <a:latin typeface="Roboto Bold" panose="02000000000000000000" charset="0"/>
                <a:ea typeface="Roboto Bold" panose="02000000000000000000" charset="0"/>
                <a:cs typeface="Arial"/>
                <a:sym typeface="Arial"/>
              </a:rPr>
              <a:t>The Enemy in Our Camp</a:t>
            </a:r>
            <a:endParaRPr lang="en-US" sz="4260" dirty="0">
              <a:solidFill>
                <a:schemeClr val="bg1"/>
              </a:solidFill>
              <a:latin typeface="Roboto Bold" panose="02000000000000000000" charset="0"/>
              <a:ea typeface="Roboto Bold" panose="02000000000000000000" charset="0"/>
            </a:endParaRPr>
          </a:p>
          <a:p>
            <a:pPr lvl="0" indent="56673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C8BD0"/>
              </a:buClr>
              <a:buSzPts val="1300"/>
              <a:buNone/>
            </a:pPr>
            <a:r>
              <a:rPr lang="en-US" sz="319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Wailer Giles, Proven Men, VA</a:t>
            </a:r>
            <a:endParaRPr lang="en-US" sz="3190" dirty="0">
              <a:solidFill>
                <a:schemeClr val="bg1"/>
              </a:solidFill>
            </a:endParaRPr>
          </a:p>
          <a:p>
            <a:pPr algn="just">
              <a:lnSpc>
                <a:spcPts val="3268"/>
              </a:lnSpc>
            </a:pPr>
            <a:endParaRPr lang="en-US" sz="309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l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rgbClr val="4C8BD0"/>
              </a:buClr>
              <a:buSzPts val="1593"/>
            </a:pPr>
            <a:r>
              <a:rPr lang="en-US" sz="4055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7</a:t>
            </a:r>
            <a:r>
              <a:rPr lang="en-US" sz="4260" b="1" dirty="0">
                <a:solidFill>
                  <a:schemeClr val="bg1"/>
                </a:solidFill>
                <a:latin typeface="Roboto Bold" panose="02000000000000000000" charset="0"/>
                <a:ea typeface="Roboto Bold" panose="02000000000000000000" charset="0"/>
                <a:cs typeface="Roboto Bold"/>
                <a:sym typeface="Roboto Bold"/>
              </a:rPr>
              <a:t>. </a:t>
            </a:r>
            <a:r>
              <a:rPr lang="en-US" sz="4260" b="1" dirty="0" smtClean="0">
                <a:solidFill>
                  <a:schemeClr val="bg1"/>
                </a:solidFill>
                <a:latin typeface="Roboto Bold" panose="02000000000000000000" charset="0"/>
                <a:ea typeface="Roboto Bold" panose="02000000000000000000" charset="0"/>
                <a:cs typeface="Arial"/>
                <a:sym typeface="Arial"/>
              </a:rPr>
              <a:t>Battle: Lessons for Biblical Manhood Learned from Combat</a:t>
            </a:r>
            <a:endParaRPr lang="en-US" sz="4260" dirty="0">
              <a:solidFill>
                <a:schemeClr val="bg1"/>
              </a:solidFill>
              <a:latin typeface="Roboto Bold" panose="02000000000000000000" charset="0"/>
              <a:ea typeface="Roboto Bold" panose="02000000000000000000" charset="0"/>
            </a:endParaRPr>
          </a:p>
          <a:p>
            <a:pPr indent="623888">
              <a:lnSpc>
                <a:spcPct val="90000"/>
              </a:lnSpc>
              <a:spcBef>
                <a:spcPts val="400"/>
              </a:spcBef>
              <a:buSzPts val="1300"/>
            </a:pPr>
            <a:r>
              <a:rPr lang="en-US" sz="3190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Dusek</a:t>
            </a:r>
            <a:r>
              <a:rPr lang="en-US" sz="319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, Rough Cut Men, FL</a:t>
            </a:r>
            <a:endParaRPr lang="en-US" sz="319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>
              <a:lnSpc>
                <a:spcPts val="3268"/>
              </a:lnSpc>
            </a:pPr>
            <a:endParaRPr lang="en-US" sz="3091" dirty="0" smtClean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l" rtl="0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Clr>
                <a:srgbClr val="4C8BD0"/>
              </a:buClr>
              <a:buSzPts val="1593"/>
            </a:pPr>
            <a:r>
              <a:rPr lang="en-US" sz="4260" b="1" dirty="0" smtClean="0">
                <a:solidFill>
                  <a:srgbClr val="FFFFFF"/>
                </a:solidFill>
                <a:latin typeface="Roboto Bold" panose="02000000000000000000" charset="0"/>
                <a:ea typeface="Roboto Bold" panose="02000000000000000000" charset="0"/>
                <a:cs typeface="Roboto Bold"/>
                <a:sym typeface="Roboto Bold"/>
              </a:rPr>
              <a:t>8</a:t>
            </a:r>
            <a:r>
              <a:rPr lang="en-US" sz="4260" b="1" dirty="0">
                <a:solidFill>
                  <a:srgbClr val="FFFFFF"/>
                </a:solidFill>
                <a:latin typeface="Roboto Bold" panose="02000000000000000000" charset="0"/>
                <a:ea typeface="Roboto Bold" panose="02000000000000000000" charset="0"/>
                <a:cs typeface="Roboto Bold"/>
                <a:sym typeface="Roboto Bold"/>
              </a:rPr>
              <a:t>. </a:t>
            </a:r>
            <a:r>
              <a:rPr lang="en-US" sz="4260" b="1" dirty="0" smtClean="0">
                <a:solidFill>
                  <a:schemeClr val="bg1"/>
                </a:solidFill>
                <a:latin typeface="Roboto Bold" panose="02000000000000000000" charset="0"/>
                <a:ea typeface="Roboto Bold" panose="02000000000000000000" charset="0"/>
                <a:cs typeface="Arial"/>
                <a:sym typeface="Arial"/>
              </a:rPr>
              <a:t>Rise Up: Reclaiming the Role of the Father</a:t>
            </a:r>
            <a:endParaRPr lang="en-US" sz="4260" dirty="0">
              <a:solidFill>
                <a:schemeClr val="bg1"/>
              </a:solidFill>
              <a:latin typeface="Roboto Bold" panose="02000000000000000000" charset="0"/>
              <a:ea typeface="Roboto Bold" panose="02000000000000000000" charset="0"/>
            </a:endParaRPr>
          </a:p>
          <a:p>
            <a:pPr marR="0" lvl="0" indent="62388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CCFF"/>
              </a:buClr>
              <a:buSzPts val="1300"/>
              <a:buFont typeface="Noto Sans Symbols"/>
              <a:buNone/>
            </a:pPr>
            <a:r>
              <a:rPr lang="en-US" sz="3190" b="0" i="0" u="none" strike="noStrike" cap="none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Robert Stein, Fathers in Christ, MI</a:t>
            </a:r>
            <a:endParaRPr lang="en-US" sz="3191" b="1" dirty="0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just">
              <a:lnSpc>
                <a:spcPts val="4838"/>
              </a:lnSpc>
            </a:pPr>
            <a:endParaRPr lang="en-US" sz="3191" b="1" dirty="0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just">
              <a:lnSpc>
                <a:spcPts val="4608"/>
              </a:lnSpc>
            </a:pPr>
            <a:endParaRPr lang="en-US" sz="3191" b="1" dirty="0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</p:spTree>
    <p:extLst>
      <p:ext uri="{BB962C8B-B14F-4D97-AF65-F5344CB8AC3E}">
        <p14:creationId xmlns:p14="http://schemas.microsoft.com/office/powerpoint/2010/main" val="2049513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656</Words>
  <Application>Microsoft Office PowerPoint</Application>
  <PresentationFormat>Custom</PresentationFormat>
  <Paragraphs>116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Canva Sans Bold</vt:lpstr>
      <vt:lpstr>Roboto Bold</vt:lpstr>
      <vt:lpstr>Roboto</vt:lpstr>
      <vt:lpstr>Calibri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ISI Slide Multiple</dc:title>
  <dc:creator>Scott Haima</dc:creator>
  <cp:lastModifiedBy>OEM</cp:lastModifiedBy>
  <cp:revision>18</cp:revision>
  <dcterms:created xsi:type="dcterms:W3CDTF">2006-08-16T00:00:00Z</dcterms:created>
  <dcterms:modified xsi:type="dcterms:W3CDTF">2025-08-26T18:25:42Z</dcterms:modified>
  <dc:identifier>DAGQX-WG7Fw</dc:identifier>
</cp:coreProperties>
</file>