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Roboto" panose="02000000000000000000" pitchFamily="2" charset="0"/>
      <p:regular r:id="rId12"/>
      <p:bold r:id="rId13"/>
      <p:italic r:id="rId14"/>
      <p:boldItalic r:id="rId15"/>
    </p:embeddedFont>
    <p:embeddedFont>
      <p:font typeface="Roboto Bold" panose="02000000000000000000"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CD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4" d="100"/>
          <a:sy n="44" d="100"/>
        </p:scale>
        <p:origin x="1020"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2.png"/><Relationship Id="rId7"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D2D42"/>
        </a:solidFill>
        <a:effectLst/>
      </p:bgPr>
    </p:bg>
    <p:spTree>
      <p:nvGrpSpPr>
        <p:cNvPr id="1" name=""/>
        <p:cNvGrpSpPr/>
        <p:nvPr/>
      </p:nvGrpSpPr>
      <p:grpSpPr>
        <a:xfrm>
          <a:off x="0" y="0"/>
          <a:ext cx="0" cy="0"/>
          <a:chOff x="0" y="0"/>
          <a:chExt cx="0" cy="0"/>
        </a:xfrm>
      </p:grpSpPr>
      <p:sp>
        <p:nvSpPr>
          <p:cNvPr id="2" name="Freeform 2"/>
          <p:cNvSpPr/>
          <p:nvPr/>
        </p:nvSpPr>
        <p:spPr>
          <a:xfrm>
            <a:off x="-6286500" y="-2931795"/>
            <a:ext cx="30861000" cy="16150590"/>
          </a:xfrm>
          <a:custGeom>
            <a:avLst/>
            <a:gdLst/>
            <a:ahLst/>
            <a:cxnLst/>
            <a:rect l="l" t="t" r="r" b="b"/>
            <a:pathLst>
              <a:path w="30861000" h="16150590">
                <a:moveTo>
                  <a:pt x="0" y="0"/>
                </a:moveTo>
                <a:lnTo>
                  <a:pt x="30861000" y="0"/>
                </a:lnTo>
                <a:lnTo>
                  <a:pt x="30861000" y="16150590"/>
                </a:lnTo>
                <a:lnTo>
                  <a:pt x="0" y="16150590"/>
                </a:lnTo>
                <a:lnTo>
                  <a:pt x="0" y="0"/>
                </a:lnTo>
                <a:close/>
              </a:path>
            </a:pathLst>
          </a:custGeom>
          <a:blipFill>
            <a:blip r:embed="rId2">
              <a:alphaModFix amt="15000"/>
            </a:blip>
            <a:stretch>
              <a:fillRect t="-13694" b="-13694"/>
            </a:stretch>
          </a:blipFill>
        </p:spPr>
        <p:txBody>
          <a:bodyPr/>
          <a:lstStyle/>
          <a:p>
            <a:endParaRPr lang="en-US"/>
          </a:p>
        </p:txBody>
      </p:sp>
      <p:sp>
        <p:nvSpPr>
          <p:cNvPr id="3" name="Freeform 3"/>
          <p:cNvSpPr/>
          <p:nvPr/>
        </p:nvSpPr>
        <p:spPr>
          <a:xfrm>
            <a:off x="1028700" y="800537"/>
            <a:ext cx="6861376" cy="6801712"/>
          </a:xfrm>
          <a:custGeom>
            <a:avLst/>
            <a:gdLst/>
            <a:ahLst/>
            <a:cxnLst/>
            <a:rect l="l" t="t" r="r" b="b"/>
            <a:pathLst>
              <a:path w="6861376" h="6801712">
                <a:moveTo>
                  <a:pt x="0" y="0"/>
                </a:moveTo>
                <a:lnTo>
                  <a:pt x="6861376" y="0"/>
                </a:lnTo>
                <a:lnTo>
                  <a:pt x="6861376" y="6801712"/>
                </a:lnTo>
                <a:lnTo>
                  <a:pt x="0" y="6801712"/>
                </a:lnTo>
                <a:lnTo>
                  <a:pt x="0" y="0"/>
                </a:lnTo>
                <a:close/>
              </a:path>
            </a:pathLst>
          </a:custGeom>
          <a:blipFill>
            <a:blip r:embed="rId3"/>
            <a:stretch>
              <a:fillRect t="-438" b="-438"/>
            </a:stretch>
          </a:blipFill>
        </p:spPr>
        <p:txBody>
          <a:bodyPr/>
          <a:lstStyle/>
          <a:p>
            <a:endParaRPr lang="en-US"/>
          </a:p>
        </p:txBody>
      </p:sp>
      <p:sp>
        <p:nvSpPr>
          <p:cNvPr id="4" name="Freeform 4"/>
          <p:cNvSpPr/>
          <p:nvPr/>
        </p:nvSpPr>
        <p:spPr>
          <a:xfrm>
            <a:off x="9431092" y="5982411"/>
            <a:ext cx="6213627" cy="634308"/>
          </a:xfrm>
          <a:custGeom>
            <a:avLst/>
            <a:gdLst/>
            <a:ahLst/>
            <a:cxnLst/>
            <a:rect l="l" t="t" r="r" b="b"/>
            <a:pathLst>
              <a:path w="6213627" h="634308">
                <a:moveTo>
                  <a:pt x="0" y="0"/>
                </a:moveTo>
                <a:lnTo>
                  <a:pt x="6213627" y="0"/>
                </a:lnTo>
                <a:lnTo>
                  <a:pt x="6213627" y="634308"/>
                </a:lnTo>
                <a:lnTo>
                  <a:pt x="0" y="63430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TextBox 5"/>
          <p:cNvSpPr txBox="1"/>
          <p:nvPr/>
        </p:nvSpPr>
        <p:spPr>
          <a:xfrm>
            <a:off x="9144000" y="590987"/>
            <a:ext cx="7020180" cy="7463995"/>
          </a:xfrm>
          <a:prstGeom prst="rect">
            <a:avLst/>
          </a:prstGeom>
        </p:spPr>
        <p:txBody>
          <a:bodyPr lIns="0" tIns="0" rIns="0" bIns="0" rtlCol="0" anchor="t">
            <a:spAutoFit/>
          </a:bodyPr>
          <a:lstStyle/>
          <a:p>
            <a:pPr algn="ctr">
              <a:lnSpc>
                <a:spcPts val="14807"/>
              </a:lnSpc>
            </a:pPr>
            <a:r>
              <a:rPr lang="en-US" sz="10577" b="1" dirty="0">
                <a:solidFill>
                  <a:srgbClr val="FFFFFF"/>
                </a:solidFill>
                <a:latin typeface="Roboto Bold"/>
                <a:ea typeface="Roboto Bold"/>
                <a:cs typeface="Roboto Bold"/>
                <a:sym typeface="Roboto Bold"/>
              </a:rPr>
              <a:t>Rochester </a:t>
            </a:r>
          </a:p>
          <a:p>
            <a:pPr algn="ctr">
              <a:lnSpc>
                <a:spcPts val="14865"/>
              </a:lnSpc>
            </a:pPr>
            <a:r>
              <a:rPr lang="en-US" sz="10617" b="1" dirty="0">
                <a:solidFill>
                  <a:srgbClr val="FFFFFF"/>
                </a:solidFill>
                <a:latin typeface="Roboto Bold"/>
                <a:ea typeface="Roboto Bold"/>
                <a:cs typeface="Roboto Bold"/>
                <a:sym typeface="Roboto Bold"/>
              </a:rPr>
              <a:t>Men’s </a:t>
            </a:r>
          </a:p>
          <a:p>
            <a:pPr algn="ctr">
              <a:lnSpc>
                <a:spcPts val="14865"/>
              </a:lnSpc>
            </a:pPr>
            <a:r>
              <a:rPr lang="en-US" sz="10617" b="1" dirty="0">
                <a:solidFill>
                  <a:srgbClr val="FFFFFF"/>
                </a:solidFill>
                <a:latin typeface="Roboto Bold"/>
                <a:ea typeface="Roboto Bold"/>
                <a:cs typeface="Roboto Bold"/>
                <a:sym typeface="Roboto Bold"/>
              </a:rPr>
              <a:t>Equipping </a:t>
            </a:r>
          </a:p>
          <a:p>
            <a:pPr algn="ctr">
              <a:lnSpc>
                <a:spcPts val="14865"/>
              </a:lnSpc>
            </a:pPr>
            <a:r>
              <a:rPr lang="en-US" sz="10617" b="1" dirty="0">
                <a:solidFill>
                  <a:srgbClr val="FFFFFF"/>
                </a:solidFill>
                <a:latin typeface="Roboto Bold"/>
                <a:ea typeface="Roboto Bold"/>
                <a:cs typeface="Roboto Bold"/>
                <a:sym typeface="Roboto Bold"/>
              </a:rPr>
              <a:t>Conference</a:t>
            </a:r>
          </a:p>
        </p:txBody>
      </p:sp>
      <p:sp>
        <p:nvSpPr>
          <p:cNvPr id="6" name="TextBox 6"/>
          <p:cNvSpPr txBox="1"/>
          <p:nvPr/>
        </p:nvSpPr>
        <p:spPr>
          <a:xfrm>
            <a:off x="4191000" y="8682618"/>
            <a:ext cx="9448800" cy="1027538"/>
          </a:xfrm>
          <a:prstGeom prst="rect">
            <a:avLst/>
          </a:prstGeom>
        </p:spPr>
        <p:txBody>
          <a:bodyPr wrap="square" lIns="0" tIns="0" rIns="0" bIns="0" rtlCol="0" anchor="t">
            <a:spAutoFit/>
          </a:bodyPr>
          <a:lstStyle/>
          <a:p>
            <a:pPr algn="ctr">
              <a:lnSpc>
                <a:spcPts val="8395"/>
              </a:lnSpc>
            </a:pPr>
            <a:r>
              <a:rPr lang="en-US" sz="5996" b="1" dirty="0">
                <a:solidFill>
                  <a:srgbClr val="FFFFFF"/>
                </a:solidFill>
                <a:latin typeface="Roboto Bold"/>
                <a:ea typeface="Roboto Bold"/>
                <a:cs typeface="Roboto Bold"/>
                <a:sym typeface="Roboto Bold"/>
              </a:rPr>
              <a:t>Saturday, October 24th</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D2D42"/>
        </a:solidFill>
        <a:effectLst/>
      </p:bgPr>
    </p:bg>
    <p:spTree>
      <p:nvGrpSpPr>
        <p:cNvPr id="1" name=""/>
        <p:cNvGrpSpPr/>
        <p:nvPr/>
      </p:nvGrpSpPr>
      <p:grpSpPr>
        <a:xfrm>
          <a:off x="0" y="0"/>
          <a:ext cx="0" cy="0"/>
          <a:chOff x="0" y="0"/>
          <a:chExt cx="0" cy="0"/>
        </a:xfrm>
      </p:grpSpPr>
      <p:sp>
        <p:nvSpPr>
          <p:cNvPr id="2" name="Freeform 2"/>
          <p:cNvSpPr/>
          <p:nvPr/>
        </p:nvSpPr>
        <p:spPr>
          <a:xfrm>
            <a:off x="-6286500" y="-2931795"/>
            <a:ext cx="30861000" cy="16150590"/>
          </a:xfrm>
          <a:custGeom>
            <a:avLst/>
            <a:gdLst/>
            <a:ahLst/>
            <a:cxnLst/>
            <a:rect l="l" t="t" r="r" b="b"/>
            <a:pathLst>
              <a:path w="30861000" h="16150590">
                <a:moveTo>
                  <a:pt x="0" y="0"/>
                </a:moveTo>
                <a:lnTo>
                  <a:pt x="30861000" y="0"/>
                </a:lnTo>
                <a:lnTo>
                  <a:pt x="30861000" y="16150590"/>
                </a:lnTo>
                <a:lnTo>
                  <a:pt x="0" y="16150590"/>
                </a:lnTo>
                <a:lnTo>
                  <a:pt x="0" y="0"/>
                </a:lnTo>
                <a:close/>
              </a:path>
            </a:pathLst>
          </a:custGeom>
          <a:blipFill>
            <a:blip r:embed="rId2">
              <a:alphaModFix amt="15000"/>
            </a:blip>
            <a:stretch>
              <a:fillRect t="-13694" b="-13694"/>
            </a:stretch>
          </a:blipFill>
        </p:spPr>
        <p:txBody>
          <a:bodyPr/>
          <a:lstStyle/>
          <a:p>
            <a:endParaRPr lang="en-US"/>
          </a:p>
        </p:txBody>
      </p:sp>
      <p:sp>
        <p:nvSpPr>
          <p:cNvPr id="3" name="Freeform 3"/>
          <p:cNvSpPr/>
          <p:nvPr/>
        </p:nvSpPr>
        <p:spPr>
          <a:xfrm>
            <a:off x="457016" y="151409"/>
            <a:ext cx="4227183" cy="4190425"/>
          </a:xfrm>
          <a:custGeom>
            <a:avLst/>
            <a:gdLst/>
            <a:ahLst/>
            <a:cxnLst/>
            <a:rect l="l" t="t" r="r" b="b"/>
            <a:pathLst>
              <a:path w="4227183" h="4190425">
                <a:moveTo>
                  <a:pt x="0" y="0"/>
                </a:moveTo>
                <a:lnTo>
                  <a:pt x="4227183" y="0"/>
                </a:lnTo>
                <a:lnTo>
                  <a:pt x="4227183" y="4190425"/>
                </a:lnTo>
                <a:lnTo>
                  <a:pt x="0" y="4190425"/>
                </a:lnTo>
                <a:lnTo>
                  <a:pt x="0" y="0"/>
                </a:lnTo>
                <a:close/>
              </a:path>
            </a:pathLst>
          </a:custGeom>
          <a:blipFill>
            <a:blip r:embed="rId3"/>
            <a:stretch>
              <a:fillRect t="-438" b="-438"/>
            </a:stretch>
          </a:blipFill>
        </p:spPr>
        <p:txBody>
          <a:bodyPr/>
          <a:lstStyle/>
          <a:p>
            <a:endParaRPr lang="en-US"/>
          </a:p>
        </p:txBody>
      </p:sp>
      <p:sp>
        <p:nvSpPr>
          <p:cNvPr id="4" name="Freeform 4"/>
          <p:cNvSpPr/>
          <p:nvPr/>
        </p:nvSpPr>
        <p:spPr>
          <a:xfrm>
            <a:off x="8204341" y="1147311"/>
            <a:ext cx="4283339" cy="437257"/>
          </a:xfrm>
          <a:custGeom>
            <a:avLst/>
            <a:gdLst/>
            <a:ahLst/>
            <a:cxnLst/>
            <a:rect l="l" t="t" r="r" b="b"/>
            <a:pathLst>
              <a:path w="4283339" h="437257">
                <a:moveTo>
                  <a:pt x="0" y="0"/>
                </a:moveTo>
                <a:lnTo>
                  <a:pt x="4283339" y="0"/>
                </a:lnTo>
                <a:lnTo>
                  <a:pt x="4283339" y="437257"/>
                </a:lnTo>
                <a:lnTo>
                  <a:pt x="0" y="43725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dirty="0"/>
          </a:p>
        </p:txBody>
      </p:sp>
      <p:grpSp>
        <p:nvGrpSpPr>
          <p:cNvPr id="5" name="Group 5"/>
          <p:cNvGrpSpPr/>
          <p:nvPr/>
        </p:nvGrpSpPr>
        <p:grpSpPr>
          <a:xfrm>
            <a:off x="652753" y="4948045"/>
            <a:ext cx="4031446" cy="3281424"/>
            <a:chOff x="0" y="0"/>
            <a:chExt cx="5794876" cy="4716780"/>
          </a:xfrm>
        </p:grpSpPr>
        <p:sp>
          <p:nvSpPr>
            <p:cNvPr id="6" name="Freeform 6"/>
            <p:cNvSpPr/>
            <p:nvPr/>
          </p:nvSpPr>
          <p:spPr>
            <a:xfrm>
              <a:off x="0" y="-7620"/>
              <a:ext cx="5799956" cy="4726940"/>
            </a:xfrm>
            <a:custGeom>
              <a:avLst/>
              <a:gdLst/>
              <a:ahLst/>
              <a:cxnLst/>
              <a:rect l="l" t="t" r="r" b="b"/>
              <a:pathLst>
                <a:path w="5799956" h="4726940">
                  <a:moveTo>
                    <a:pt x="4100004" y="4662170"/>
                  </a:moveTo>
                  <a:cubicBezTo>
                    <a:pt x="4066472" y="4669790"/>
                    <a:pt x="4040562" y="4679950"/>
                    <a:pt x="4014651" y="4682490"/>
                  </a:cubicBezTo>
                  <a:cubicBezTo>
                    <a:pt x="3868331" y="4692650"/>
                    <a:pt x="3723536" y="4702810"/>
                    <a:pt x="3577215" y="4711700"/>
                  </a:cubicBezTo>
                  <a:cubicBezTo>
                    <a:pt x="3502532" y="4715510"/>
                    <a:pt x="3427847" y="4719320"/>
                    <a:pt x="3353163" y="4720590"/>
                  </a:cubicBezTo>
                  <a:cubicBezTo>
                    <a:pt x="3272382" y="4723130"/>
                    <a:pt x="3191602" y="4726940"/>
                    <a:pt x="3112345" y="4724400"/>
                  </a:cubicBezTo>
                  <a:cubicBezTo>
                    <a:pt x="3036137" y="4723130"/>
                    <a:pt x="2959929" y="4719320"/>
                    <a:pt x="2886769" y="4707890"/>
                  </a:cubicBezTo>
                  <a:cubicBezTo>
                    <a:pt x="2792270" y="4693920"/>
                    <a:pt x="2696248" y="4693920"/>
                    <a:pt x="2603274" y="4681220"/>
                  </a:cubicBezTo>
                  <a:cubicBezTo>
                    <a:pt x="2360932" y="4648200"/>
                    <a:pt x="2114017" y="4657090"/>
                    <a:pt x="1870151" y="4643120"/>
                  </a:cubicBezTo>
                  <a:cubicBezTo>
                    <a:pt x="1732976" y="4635500"/>
                    <a:pt x="1595801" y="4617720"/>
                    <a:pt x="1458626" y="4602480"/>
                  </a:cubicBezTo>
                  <a:cubicBezTo>
                    <a:pt x="1303161" y="4585970"/>
                    <a:pt x="1147696" y="4566920"/>
                    <a:pt x="990707" y="4549140"/>
                  </a:cubicBezTo>
                  <a:cubicBezTo>
                    <a:pt x="876395" y="4536440"/>
                    <a:pt x="760558" y="4523740"/>
                    <a:pt x="646246" y="4511040"/>
                  </a:cubicBezTo>
                  <a:cubicBezTo>
                    <a:pt x="643198" y="4511040"/>
                    <a:pt x="640149" y="4509770"/>
                    <a:pt x="637101" y="4509770"/>
                  </a:cubicBezTo>
                  <a:cubicBezTo>
                    <a:pt x="541079" y="4475480"/>
                    <a:pt x="438960" y="4448810"/>
                    <a:pt x="350558" y="4404360"/>
                  </a:cubicBezTo>
                  <a:cubicBezTo>
                    <a:pt x="201190" y="4328160"/>
                    <a:pt x="137175" y="4206240"/>
                    <a:pt x="131078" y="4062730"/>
                  </a:cubicBezTo>
                  <a:cubicBezTo>
                    <a:pt x="129554" y="4013200"/>
                    <a:pt x="121933" y="3964940"/>
                    <a:pt x="121933" y="3915410"/>
                  </a:cubicBezTo>
                  <a:cubicBezTo>
                    <a:pt x="123457" y="3846830"/>
                    <a:pt x="129554" y="3779520"/>
                    <a:pt x="134127" y="3712210"/>
                  </a:cubicBezTo>
                  <a:cubicBezTo>
                    <a:pt x="146320" y="3511550"/>
                    <a:pt x="152417" y="3310890"/>
                    <a:pt x="134127" y="3110230"/>
                  </a:cubicBezTo>
                  <a:cubicBezTo>
                    <a:pt x="117361" y="2929890"/>
                    <a:pt x="102119" y="2750820"/>
                    <a:pt x="85353" y="2570480"/>
                  </a:cubicBezTo>
                  <a:cubicBezTo>
                    <a:pt x="74684" y="2454910"/>
                    <a:pt x="60967" y="2340610"/>
                    <a:pt x="51822" y="2225040"/>
                  </a:cubicBezTo>
                  <a:cubicBezTo>
                    <a:pt x="45725" y="2148840"/>
                    <a:pt x="47249" y="2071370"/>
                    <a:pt x="41152" y="1995170"/>
                  </a:cubicBezTo>
                  <a:cubicBezTo>
                    <a:pt x="38104" y="1951990"/>
                    <a:pt x="21338" y="1910080"/>
                    <a:pt x="19814" y="1866900"/>
                  </a:cubicBezTo>
                  <a:cubicBezTo>
                    <a:pt x="13717" y="1762760"/>
                    <a:pt x="12193" y="1657350"/>
                    <a:pt x="9145" y="1551940"/>
                  </a:cubicBezTo>
                  <a:cubicBezTo>
                    <a:pt x="7621" y="1511300"/>
                    <a:pt x="0" y="1470660"/>
                    <a:pt x="1524" y="1430020"/>
                  </a:cubicBezTo>
                  <a:cubicBezTo>
                    <a:pt x="3048" y="1366520"/>
                    <a:pt x="12193" y="1303020"/>
                    <a:pt x="13717" y="1239520"/>
                  </a:cubicBezTo>
                  <a:cubicBezTo>
                    <a:pt x="15242" y="1165860"/>
                    <a:pt x="6097" y="1092200"/>
                    <a:pt x="9145" y="1019810"/>
                  </a:cubicBezTo>
                  <a:cubicBezTo>
                    <a:pt x="9145" y="949960"/>
                    <a:pt x="19814" y="881380"/>
                    <a:pt x="30483" y="811530"/>
                  </a:cubicBezTo>
                  <a:cubicBezTo>
                    <a:pt x="33532" y="787400"/>
                    <a:pt x="54870" y="765810"/>
                    <a:pt x="60967" y="741680"/>
                  </a:cubicBezTo>
                  <a:cubicBezTo>
                    <a:pt x="86877" y="622300"/>
                    <a:pt x="114312" y="502920"/>
                    <a:pt x="181376" y="392430"/>
                  </a:cubicBezTo>
                  <a:cubicBezTo>
                    <a:pt x="196617" y="368300"/>
                    <a:pt x="221004" y="346710"/>
                    <a:pt x="243866" y="327660"/>
                  </a:cubicBezTo>
                  <a:cubicBezTo>
                    <a:pt x="251487" y="321310"/>
                    <a:pt x="269777" y="325120"/>
                    <a:pt x="274350" y="325120"/>
                  </a:cubicBezTo>
                  <a:cubicBezTo>
                    <a:pt x="285019" y="308610"/>
                    <a:pt x="291116" y="292100"/>
                    <a:pt x="303309" y="284480"/>
                  </a:cubicBezTo>
                  <a:cubicBezTo>
                    <a:pt x="368848" y="242570"/>
                    <a:pt x="437435" y="212090"/>
                    <a:pt x="522789" y="204470"/>
                  </a:cubicBezTo>
                  <a:cubicBezTo>
                    <a:pt x="586804" y="198120"/>
                    <a:pt x="649294" y="175260"/>
                    <a:pt x="713309" y="162560"/>
                  </a:cubicBezTo>
                  <a:cubicBezTo>
                    <a:pt x="791042" y="147320"/>
                    <a:pt x="868774" y="129540"/>
                    <a:pt x="949555" y="120650"/>
                  </a:cubicBezTo>
                  <a:cubicBezTo>
                    <a:pt x="1022715" y="113030"/>
                    <a:pt x="1092826" y="96520"/>
                    <a:pt x="1167510" y="91440"/>
                  </a:cubicBezTo>
                  <a:cubicBezTo>
                    <a:pt x="1243719" y="86360"/>
                    <a:pt x="1319927" y="71120"/>
                    <a:pt x="1397659" y="66040"/>
                  </a:cubicBezTo>
                  <a:cubicBezTo>
                    <a:pt x="1607994" y="53340"/>
                    <a:pt x="1819853" y="44450"/>
                    <a:pt x="2030188" y="34290"/>
                  </a:cubicBezTo>
                  <a:cubicBezTo>
                    <a:pt x="2082010" y="31750"/>
                    <a:pt x="2133831" y="34290"/>
                    <a:pt x="2185653" y="35560"/>
                  </a:cubicBezTo>
                  <a:cubicBezTo>
                    <a:pt x="2211564" y="36830"/>
                    <a:pt x="2237474" y="41910"/>
                    <a:pt x="2264909" y="44450"/>
                  </a:cubicBezTo>
                  <a:cubicBezTo>
                    <a:pt x="2277102" y="45720"/>
                    <a:pt x="2289296" y="41910"/>
                    <a:pt x="2301489" y="41910"/>
                  </a:cubicBezTo>
                  <a:cubicBezTo>
                    <a:pt x="2338069" y="41910"/>
                    <a:pt x="2376173" y="41910"/>
                    <a:pt x="2412753" y="40640"/>
                  </a:cubicBezTo>
                  <a:cubicBezTo>
                    <a:pt x="2482865" y="38100"/>
                    <a:pt x="2554501" y="31750"/>
                    <a:pt x="2624612" y="31750"/>
                  </a:cubicBezTo>
                  <a:cubicBezTo>
                    <a:pt x="2693200" y="31750"/>
                    <a:pt x="2761787" y="35560"/>
                    <a:pt x="2830375" y="38100"/>
                  </a:cubicBezTo>
                  <a:lnTo>
                    <a:pt x="2885245" y="38100"/>
                  </a:lnTo>
                  <a:cubicBezTo>
                    <a:pt x="2969074" y="35560"/>
                    <a:pt x="3051378" y="35560"/>
                    <a:pt x="3135207" y="31750"/>
                  </a:cubicBezTo>
                  <a:cubicBezTo>
                    <a:pt x="3215988" y="27940"/>
                    <a:pt x="3295245" y="19050"/>
                    <a:pt x="3376026" y="15240"/>
                  </a:cubicBezTo>
                  <a:cubicBezTo>
                    <a:pt x="3414130" y="12700"/>
                    <a:pt x="3453758" y="12700"/>
                    <a:pt x="3491862" y="19050"/>
                  </a:cubicBezTo>
                  <a:cubicBezTo>
                    <a:pt x="3549780" y="27940"/>
                    <a:pt x="3604651" y="33020"/>
                    <a:pt x="3662569" y="19050"/>
                  </a:cubicBezTo>
                  <a:cubicBezTo>
                    <a:pt x="3683907" y="13970"/>
                    <a:pt x="3711342" y="22860"/>
                    <a:pt x="3735729" y="25400"/>
                  </a:cubicBezTo>
                  <a:cubicBezTo>
                    <a:pt x="3746398" y="26670"/>
                    <a:pt x="3758591" y="29210"/>
                    <a:pt x="3764688" y="25400"/>
                  </a:cubicBezTo>
                  <a:cubicBezTo>
                    <a:pt x="3805840" y="0"/>
                    <a:pt x="3843944" y="6350"/>
                    <a:pt x="3883573" y="27940"/>
                  </a:cubicBezTo>
                  <a:cubicBezTo>
                    <a:pt x="3888145" y="30480"/>
                    <a:pt x="3900338" y="24130"/>
                    <a:pt x="3909483" y="24130"/>
                  </a:cubicBezTo>
                  <a:cubicBezTo>
                    <a:pt x="3946063" y="24130"/>
                    <a:pt x="3982643" y="24130"/>
                    <a:pt x="4020747" y="25400"/>
                  </a:cubicBezTo>
                  <a:cubicBezTo>
                    <a:pt x="4048183" y="26670"/>
                    <a:pt x="4074093" y="34290"/>
                    <a:pt x="4101528" y="36830"/>
                  </a:cubicBezTo>
                  <a:cubicBezTo>
                    <a:pt x="4160971" y="43180"/>
                    <a:pt x="4221937" y="53340"/>
                    <a:pt x="4282904" y="53340"/>
                  </a:cubicBezTo>
                  <a:cubicBezTo>
                    <a:pt x="4397216" y="54610"/>
                    <a:pt x="4511528" y="58420"/>
                    <a:pt x="4624317" y="78740"/>
                  </a:cubicBezTo>
                  <a:cubicBezTo>
                    <a:pt x="4729484" y="97790"/>
                    <a:pt x="4837700" y="97790"/>
                    <a:pt x="4944392" y="113030"/>
                  </a:cubicBezTo>
                  <a:cubicBezTo>
                    <a:pt x="5008407" y="121920"/>
                    <a:pt x="5073945" y="138430"/>
                    <a:pt x="5128816" y="165100"/>
                  </a:cubicBezTo>
                  <a:cubicBezTo>
                    <a:pt x="5188258" y="193040"/>
                    <a:pt x="5233983" y="238760"/>
                    <a:pt x="5287328" y="276860"/>
                  </a:cubicBezTo>
                  <a:cubicBezTo>
                    <a:pt x="5307143" y="290830"/>
                    <a:pt x="5336102" y="300990"/>
                    <a:pt x="5349820" y="318770"/>
                  </a:cubicBezTo>
                  <a:cubicBezTo>
                    <a:pt x="5389448" y="367030"/>
                    <a:pt x="5424503" y="417830"/>
                    <a:pt x="5459559" y="468630"/>
                  </a:cubicBezTo>
                  <a:cubicBezTo>
                    <a:pt x="5485470" y="505460"/>
                    <a:pt x="5511381" y="543560"/>
                    <a:pt x="5531195" y="581660"/>
                  </a:cubicBezTo>
                  <a:cubicBezTo>
                    <a:pt x="5552533" y="626110"/>
                    <a:pt x="5569299" y="671830"/>
                    <a:pt x="5586065" y="718820"/>
                  </a:cubicBezTo>
                  <a:cubicBezTo>
                    <a:pt x="5611976" y="792480"/>
                    <a:pt x="5642459" y="866140"/>
                    <a:pt x="5659225" y="942340"/>
                  </a:cubicBezTo>
                  <a:cubicBezTo>
                    <a:pt x="5683612" y="1049020"/>
                    <a:pt x="5695805" y="1158240"/>
                    <a:pt x="5714095" y="1266190"/>
                  </a:cubicBezTo>
                  <a:cubicBezTo>
                    <a:pt x="5720192" y="1301750"/>
                    <a:pt x="5727812" y="1337310"/>
                    <a:pt x="5730861" y="1372870"/>
                  </a:cubicBezTo>
                  <a:cubicBezTo>
                    <a:pt x="5740006" y="1474470"/>
                    <a:pt x="5746102" y="1574800"/>
                    <a:pt x="5753723" y="1676400"/>
                  </a:cubicBezTo>
                  <a:cubicBezTo>
                    <a:pt x="5764393" y="1802130"/>
                    <a:pt x="5779634" y="1926590"/>
                    <a:pt x="5787255" y="2052320"/>
                  </a:cubicBezTo>
                  <a:cubicBezTo>
                    <a:pt x="5794876" y="2172970"/>
                    <a:pt x="5799956" y="2294890"/>
                    <a:pt x="5797416" y="2416810"/>
                  </a:cubicBezTo>
                  <a:cubicBezTo>
                    <a:pt x="5793352" y="2620010"/>
                    <a:pt x="5781158" y="2821940"/>
                    <a:pt x="5768965" y="3025140"/>
                  </a:cubicBezTo>
                  <a:cubicBezTo>
                    <a:pt x="5761344" y="3150870"/>
                    <a:pt x="5750675" y="3275330"/>
                    <a:pt x="5735433" y="3399790"/>
                  </a:cubicBezTo>
                  <a:cubicBezTo>
                    <a:pt x="5720192" y="3524250"/>
                    <a:pt x="5697329" y="3647440"/>
                    <a:pt x="5680563" y="3771900"/>
                  </a:cubicBezTo>
                  <a:cubicBezTo>
                    <a:pt x="5668370" y="3858260"/>
                    <a:pt x="5665322" y="3944620"/>
                    <a:pt x="5651604" y="4029710"/>
                  </a:cubicBezTo>
                  <a:cubicBezTo>
                    <a:pt x="5639411" y="4107180"/>
                    <a:pt x="5593686" y="4175760"/>
                    <a:pt x="5532719" y="4232910"/>
                  </a:cubicBezTo>
                  <a:cubicBezTo>
                    <a:pt x="5482422" y="4281170"/>
                    <a:pt x="5442794" y="4335780"/>
                    <a:pt x="5390972" y="4382770"/>
                  </a:cubicBezTo>
                  <a:cubicBezTo>
                    <a:pt x="5345247" y="4424680"/>
                    <a:pt x="5294949" y="4466590"/>
                    <a:pt x="5215693" y="4467860"/>
                  </a:cubicBezTo>
                  <a:cubicBezTo>
                    <a:pt x="5197403" y="4467860"/>
                    <a:pt x="5180637" y="4483100"/>
                    <a:pt x="5162347" y="4490720"/>
                  </a:cubicBezTo>
                  <a:cubicBezTo>
                    <a:pt x="5084615" y="4518660"/>
                    <a:pt x="5003834" y="4542790"/>
                    <a:pt x="4927626" y="4573270"/>
                  </a:cubicBezTo>
                  <a:cubicBezTo>
                    <a:pt x="4787403" y="4629150"/>
                    <a:pt x="4636510" y="4638040"/>
                    <a:pt x="4485618" y="4643120"/>
                  </a:cubicBezTo>
                  <a:cubicBezTo>
                    <a:pt x="4427700" y="4645660"/>
                    <a:pt x="4368257" y="4641850"/>
                    <a:pt x="4310339" y="4645660"/>
                  </a:cubicBezTo>
                  <a:cubicBezTo>
                    <a:pt x="4281380" y="4646930"/>
                    <a:pt x="4253945" y="4658360"/>
                    <a:pt x="4226509" y="4663440"/>
                  </a:cubicBezTo>
                  <a:cubicBezTo>
                    <a:pt x="4214316" y="4665980"/>
                    <a:pt x="4202123" y="4664710"/>
                    <a:pt x="4188406" y="4665980"/>
                  </a:cubicBezTo>
                  <a:cubicBezTo>
                    <a:pt x="4170116" y="4667250"/>
                    <a:pt x="4151826" y="4671060"/>
                    <a:pt x="4133536" y="4669790"/>
                  </a:cubicBezTo>
                  <a:cubicBezTo>
                    <a:pt x="4115246" y="4667250"/>
                    <a:pt x="4103053" y="4662170"/>
                    <a:pt x="4100004" y="4662170"/>
                  </a:cubicBezTo>
                  <a:close/>
                </a:path>
              </a:pathLst>
            </a:custGeom>
            <a:blipFill>
              <a:blip r:embed="rId5"/>
              <a:stretch>
                <a:fillRect l="-11132" r="-11132"/>
              </a:stretch>
            </a:blipFill>
          </p:spPr>
          <p:txBody>
            <a:bodyPr/>
            <a:lstStyle/>
            <a:p>
              <a:endParaRPr lang="en-US"/>
            </a:p>
          </p:txBody>
        </p:sp>
      </p:grpSp>
      <p:sp>
        <p:nvSpPr>
          <p:cNvPr id="7" name="TextBox 7"/>
          <p:cNvSpPr txBox="1"/>
          <p:nvPr/>
        </p:nvSpPr>
        <p:spPr>
          <a:xfrm>
            <a:off x="5247579" y="50190"/>
            <a:ext cx="12811821" cy="1253419"/>
          </a:xfrm>
          <a:prstGeom prst="rect">
            <a:avLst/>
          </a:prstGeom>
        </p:spPr>
        <p:txBody>
          <a:bodyPr wrap="square" lIns="0" tIns="0" rIns="0" bIns="0" rtlCol="0" anchor="t">
            <a:spAutoFit/>
          </a:bodyPr>
          <a:lstStyle/>
          <a:p>
            <a:pPr algn="ctr">
              <a:lnSpc>
                <a:spcPts val="10266"/>
              </a:lnSpc>
            </a:pPr>
            <a:r>
              <a:rPr lang="en-US" sz="7333" b="1" dirty="0">
                <a:solidFill>
                  <a:srgbClr val="FFFFFF"/>
                </a:solidFill>
                <a:latin typeface="Roboto Bold"/>
                <a:ea typeface="Roboto Bold"/>
                <a:cs typeface="Roboto Bold"/>
                <a:sym typeface="Roboto Bold"/>
              </a:rPr>
              <a:t>Men’s Equipping Conference</a:t>
            </a:r>
          </a:p>
        </p:txBody>
      </p:sp>
      <p:sp>
        <p:nvSpPr>
          <p:cNvPr id="8" name="TextBox 8"/>
          <p:cNvSpPr txBox="1"/>
          <p:nvPr/>
        </p:nvSpPr>
        <p:spPr>
          <a:xfrm>
            <a:off x="6463946" y="1561666"/>
            <a:ext cx="9157053" cy="1027538"/>
          </a:xfrm>
          <a:prstGeom prst="rect">
            <a:avLst/>
          </a:prstGeom>
        </p:spPr>
        <p:txBody>
          <a:bodyPr wrap="square" lIns="0" tIns="0" rIns="0" bIns="0" rtlCol="0" anchor="t">
            <a:spAutoFit/>
          </a:bodyPr>
          <a:lstStyle/>
          <a:p>
            <a:pPr algn="ctr">
              <a:lnSpc>
                <a:spcPts val="8395"/>
              </a:lnSpc>
            </a:pPr>
            <a:r>
              <a:rPr lang="en-US" sz="5996" b="1" dirty="0">
                <a:solidFill>
                  <a:srgbClr val="FFFFFF"/>
                </a:solidFill>
                <a:latin typeface="Roboto Bold"/>
                <a:ea typeface="Roboto Bold"/>
                <a:cs typeface="Roboto Bold"/>
                <a:sym typeface="Roboto Bold"/>
              </a:rPr>
              <a:t>Saturday, October 24th</a:t>
            </a:r>
          </a:p>
        </p:txBody>
      </p:sp>
      <p:sp>
        <p:nvSpPr>
          <p:cNvPr id="9" name="TextBox 9"/>
          <p:cNvSpPr txBox="1"/>
          <p:nvPr/>
        </p:nvSpPr>
        <p:spPr>
          <a:xfrm>
            <a:off x="6241873" y="3069053"/>
            <a:ext cx="9601198" cy="1283172"/>
          </a:xfrm>
          <a:prstGeom prst="rect">
            <a:avLst/>
          </a:prstGeom>
        </p:spPr>
        <p:txBody>
          <a:bodyPr wrap="square" lIns="0" tIns="0" rIns="0" bIns="0" rtlCol="0" anchor="t">
            <a:spAutoFit/>
          </a:bodyPr>
          <a:lstStyle/>
          <a:p>
            <a:pPr algn="ctr">
              <a:lnSpc>
                <a:spcPts val="4958"/>
              </a:lnSpc>
            </a:pPr>
            <a:r>
              <a:rPr lang="en-US" sz="5833" b="1" dirty="0">
                <a:solidFill>
                  <a:srgbClr val="FFFFFF"/>
                </a:solidFill>
                <a:latin typeface="Roboto Bold"/>
                <a:ea typeface="Roboto Bold"/>
                <a:cs typeface="Roboto Bold"/>
                <a:sym typeface="Roboto Bold"/>
              </a:rPr>
              <a:t>Pittsford Community Church</a:t>
            </a:r>
          </a:p>
          <a:p>
            <a:pPr algn="ctr">
              <a:lnSpc>
                <a:spcPts val="5354"/>
              </a:lnSpc>
            </a:pPr>
            <a:r>
              <a:rPr lang="en-US" sz="3824" b="1" dirty="0">
                <a:solidFill>
                  <a:srgbClr val="FFFFFF"/>
                </a:solidFill>
                <a:latin typeface="Roboto Bold"/>
                <a:ea typeface="Roboto Bold"/>
                <a:cs typeface="Roboto Bold"/>
                <a:sym typeface="Roboto Bold"/>
              </a:rPr>
              <a:t>421 Marsh Rd, Pittsford, NY</a:t>
            </a:r>
          </a:p>
        </p:txBody>
      </p:sp>
      <p:sp>
        <p:nvSpPr>
          <p:cNvPr id="10" name="TextBox 10"/>
          <p:cNvSpPr txBox="1"/>
          <p:nvPr/>
        </p:nvSpPr>
        <p:spPr>
          <a:xfrm>
            <a:off x="4874017" y="5133278"/>
            <a:ext cx="8539966" cy="2102370"/>
          </a:xfrm>
          <a:prstGeom prst="rect">
            <a:avLst/>
          </a:prstGeom>
        </p:spPr>
        <p:txBody>
          <a:bodyPr lIns="0" tIns="0" rIns="0" bIns="0" rtlCol="0" anchor="t">
            <a:spAutoFit/>
          </a:bodyPr>
          <a:lstStyle/>
          <a:p>
            <a:pPr algn="ctr">
              <a:lnSpc>
                <a:spcPts val="5565"/>
              </a:lnSpc>
            </a:pPr>
            <a:r>
              <a:rPr lang="en-US" sz="3975" b="1" dirty="0">
                <a:solidFill>
                  <a:srgbClr val="FFFFFF"/>
                </a:solidFill>
                <a:latin typeface="Roboto Bold"/>
                <a:ea typeface="Roboto Bold"/>
                <a:cs typeface="Roboto Bold"/>
                <a:sym typeface="Roboto Bold"/>
              </a:rPr>
              <a:t>Doors Open @ 7:30 am for Fellowship</a:t>
            </a:r>
          </a:p>
          <a:p>
            <a:pPr algn="ctr">
              <a:lnSpc>
                <a:spcPts val="5565"/>
              </a:lnSpc>
            </a:pPr>
            <a:r>
              <a:rPr lang="en-US" sz="3975" b="1" dirty="0">
                <a:solidFill>
                  <a:srgbClr val="FFFFFF"/>
                </a:solidFill>
                <a:latin typeface="Roboto Bold"/>
                <a:ea typeface="Roboto Bold"/>
                <a:cs typeface="Roboto Bold"/>
                <a:sym typeface="Roboto Bold"/>
              </a:rPr>
              <a:t>Conference Begins @ 8:25</a:t>
            </a:r>
          </a:p>
          <a:p>
            <a:pPr algn="ctr">
              <a:lnSpc>
                <a:spcPts val="5565"/>
              </a:lnSpc>
            </a:pPr>
            <a:r>
              <a:rPr lang="en-US" sz="3975" b="1" dirty="0">
                <a:solidFill>
                  <a:srgbClr val="FFFFFF"/>
                </a:solidFill>
                <a:latin typeface="Roboto Bold"/>
                <a:ea typeface="Roboto Bold"/>
                <a:cs typeface="Roboto Bold"/>
                <a:sym typeface="Roboto Bold"/>
              </a:rPr>
              <a:t>Conference Ends @ 4:00</a:t>
            </a:r>
          </a:p>
        </p:txBody>
      </p:sp>
      <p:sp>
        <p:nvSpPr>
          <p:cNvPr id="11" name="TextBox 11"/>
          <p:cNvSpPr txBox="1"/>
          <p:nvPr/>
        </p:nvSpPr>
        <p:spPr>
          <a:xfrm>
            <a:off x="2133600" y="9328345"/>
            <a:ext cx="14325600" cy="764540"/>
          </a:xfrm>
          <a:prstGeom prst="rect">
            <a:avLst/>
          </a:prstGeom>
          <a:noFill/>
        </p:spPr>
        <p:txBody>
          <a:bodyPr wrap="square" lIns="0" tIns="0" rIns="0" bIns="0" rtlCol="0" anchor="t">
            <a:spAutoFit/>
          </a:bodyPr>
          <a:lstStyle/>
          <a:p>
            <a:pPr algn="ctr">
              <a:lnSpc>
                <a:spcPts val="6159"/>
              </a:lnSpc>
            </a:pPr>
            <a:r>
              <a:rPr lang="en-US" sz="4399" b="1" dirty="0">
                <a:solidFill>
                  <a:srgbClr val="FDCD3F"/>
                </a:solidFill>
                <a:latin typeface="Roboto Bold"/>
                <a:ea typeface="Roboto Bold"/>
                <a:cs typeface="Roboto Bold"/>
                <a:sym typeface="Roboto Bold"/>
              </a:rPr>
              <a:t>REGISTER WITH THE MEN OF THIS CHURCH FOR $52</a:t>
            </a:r>
          </a:p>
        </p:txBody>
      </p:sp>
      <p:sp>
        <p:nvSpPr>
          <p:cNvPr id="12" name="TextBox 12"/>
          <p:cNvSpPr txBox="1"/>
          <p:nvPr/>
        </p:nvSpPr>
        <p:spPr>
          <a:xfrm>
            <a:off x="5410200" y="8338105"/>
            <a:ext cx="7239000" cy="920195"/>
          </a:xfrm>
          <a:prstGeom prst="rect">
            <a:avLst/>
          </a:prstGeom>
        </p:spPr>
        <p:txBody>
          <a:bodyPr wrap="square" lIns="0" tIns="0" rIns="0" bIns="0" rtlCol="0" anchor="t">
            <a:spAutoFit/>
          </a:bodyPr>
          <a:lstStyle/>
          <a:p>
            <a:pPr algn="ctr">
              <a:lnSpc>
                <a:spcPts val="7555"/>
              </a:lnSpc>
            </a:pPr>
            <a:r>
              <a:rPr lang="en-US" sz="5396" b="1" dirty="0">
                <a:solidFill>
                  <a:srgbClr val="FFFFFF"/>
                </a:solidFill>
                <a:latin typeface="Roboto Bold"/>
                <a:ea typeface="Roboto Bold"/>
                <a:cs typeface="Roboto Bold"/>
                <a:sym typeface="Roboto Bold"/>
              </a:rPr>
              <a:t>RochesterISI.COM</a:t>
            </a:r>
          </a:p>
        </p:txBody>
      </p:sp>
      <p:grpSp>
        <p:nvGrpSpPr>
          <p:cNvPr id="13" name="Group 13"/>
          <p:cNvGrpSpPr/>
          <p:nvPr/>
        </p:nvGrpSpPr>
        <p:grpSpPr>
          <a:xfrm>
            <a:off x="13778827" y="4948045"/>
            <a:ext cx="4031446" cy="3281424"/>
            <a:chOff x="0" y="0"/>
            <a:chExt cx="5794876" cy="4716780"/>
          </a:xfrm>
        </p:grpSpPr>
        <p:sp>
          <p:nvSpPr>
            <p:cNvPr id="14" name="Freeform 14"/>
            <p:cNvSpPr/>
            <p:nvPr/>
          </p:nvSpPr>
          <p:spPr>
            <a:xfrm>
              <a:off x="0" y="-7620"/>
              <a:ext cx="5799956" cy="4726940"/>
            </a:xfrm>
            <a:custGeom>
              <a:avLst/>
              <a:gdLst/>
              <a:ahLst/>
              <a:cxnLst/>
              <a:rect l="l" t="t" r="r" b="b"/>
              <a:pathLst>
                <a:path w="5799956" h="4726940">
                  <a:moveTo>
                    <a:pt x="4100004" y="4662170"/>
                  </a:moveTo>
                  <a:cubicBezTo>
                    <a:pt x="4066472" y="4669790"/>
                    <a:pt x="4040562" y="4679950"/>
                    <a:pt x="4014651" y="4682490"/>
                  </a:cubicBezTo>
                  <a:cubicBezTo>
                    <a:pt x="3868331" y="4692650"/>
                    <a:pt x="3723536" y="4702810"/>
                    <a:pt x="3577215" y="4711700"/>
                  </a:cubicBezTo>
                  <a:cubicBezTo>
                    <a:pt x="3502532" y="4715510"/>
                    <a:pt x="3427847" y="4719320"/>
                    <a:pt x="3353163" y="4720590"/>
                  </a:cubicBezTo>
                  <a:cubicBezTo>
                    <a:pt x="3272382" y="4723130"/>
                    <a:pt x="3191602" y="4726940"/>
                    <a:pt x="3112345" y="4724400"/>
                  </a:cubicBezTo>
                  <a:cubicBezTo>
                    <a:pt x="3036137" y="4723130"/>
                    <a:pt x="2959929" y="4719320"/>
                    <a:pt x="2886769" y="4707890"/>
                  </a:cubicBezTo>
                  <a:cubicBezTo>
                    <a:pt x="2792270" y="4693920"/>
                    <a:pt x="2696248" y="4693920"/>
                    <a:pt x="2603274" y="4681220"/>
                  </a:cubicBezTo>
                  <a:cubicBezTo>
                    <a:pt x="2360932" y="4648200"/>
                    <a:pt x="2114017" y="4657090"/>
                    <a:pt x="1870151" y="4643120"/>
                  </a:cubicBezTo>
                  <a:cubicBezTo>
                    <a:pt x="1732976" y="4635500"/>
                    <a:pt x="1595801" y="4617720"/>
                    <a:pt x="1458626" y="4602480"/>
                  </a:cubicBezTo>
                  <a:cubicBezTo>
                    <a:pt x="1303161" y="4585970"/>
                    <a:pt x="1147696" y="4566920"/>
                    <a:pt x="990707" y="4549140"/>
                  </a:cubicBezTo>
                  <a:cubicBezTo>
                    <a:pt x="876395" y="4536440"/>
                    <a:pt x="760558" y="4523740"/>
                    <a:pt x="646246" y="4511040"/>
                  </a:cubicBezTo>
                  <a:cubicBezTo>
                    <a:pt x="643198" y="4511040"/>
                    <a:pt x="640149" y="4509770"/>
                    <a:pt x="637101" y="4509770"/>
                  </a:cubicBezTo>
                  <a:cubicBezTo>
                    <a:pt x="541079" y="4475480"/>
                    <a:pt x="438960" y="4448810"/>
                    <a:pt x="350558" y="4404360"/>
                  </a:cubicBezTo>
                  <a:cubicBezTo>
                    <a:pt x="201190" y="4328160"/>
                    <a:pt x="137175" y="4206240"/>
                    <a:pt x="131078" y="4062730"/>
                  </a:cubicBezTo>
                  <a:cubicBezTo>
                    <a:pt x="129554" y="4013200"/>
                    <a:pt x="121933" y="3964940"/>
                    <a:pt x="121933" y="3915410"/>
                  </a:cubicBezTo>
                  <a:cubicBezTo>
                    <a:pt x="123457" y="3846830"/>
                    <a:pt x="129554" y="3779520"/>
                    <a:pt x="134127" y="3712210"/>
                  </a:cubicBezTo>
                  <a:cubicBezTo>
                    <a:pt x="146320" y="3511550"/>
                    <a:pt x="152417" y="3310890"/>
                    <a:pt x="134127" y="3110230"/>
                  </a:cubicBezTo>
                  <a:cubicBezTo>
                    <a:pt x="117361" y="2929890"/>
                    <a:pt x="102119" y="2750820"/>
                    <a:pt x="85353" y="2570480"/>
                  </a:cubicBezTo>
                  <a:cubicBezTo>
                    <a:pt x="74684" y="2454910"/>
                    <a:pt x="60967" y="2340610"/>
                    <a:pt x="51822" y="2225040"/>
                  </a:cubicBezTo>
                  <a:cubicBezTo>
                    <a:pt x="45725" y="2148840"/>
                    <a:pt x="47249" y="2071370"/>
                    <a:pt x="41152" y="1995170"/>
                  </a:cubicBezTo>
                  <a:cubicBezTo>
                    <a:pt x="38104" y="1951990"/>
                    <a:pt x="21338" y="1910080"/>
                    <a:pt x="19814" y="1866900"/>
                  </a:cubicBezTo>
                  <a:cubicBezTo>
                    <a:pt x="13717" y="1762760"/>
                    <a:pt x="12193" y="1657350"/>
                    <a:pt x="9145" y="1551940"/>
                  </a:cubicBezTo>
                  <a:cubicBezTo>
                    <a:pt x="7621" y="1511300"/>
                    <a:pt x="0" y="1470660"/>
                    <a:pt x="1524" y="1430020"/>
                  </a:cubicBezTo>
                  <a:cubicBezTo>
                    <a:pt x="3048" y="1366520"/>
                    <a:pt x="12193" y="1303020"/>
                    <a:pt x="13717" y="1239520"/>
                  </a:cubicBezTo>
                  <a:cubicBezTo>
                    <a:pt x="15242" y="1165860"/>
                    <a:pt x="6097" y="1092200"/>
                    <a:pt x="9145" y="1019810"/>
                  </a:cubicBezTo>
                  <a:cubicBezTo>
                    <a:pt x="9145" y="949960"/>
                    <a:pt x="19814" y="881380"/>
                    <a:pt x="30483" y="811530"/>
                  </a:cubicBezTo>
                  <a:cubicBezTo>
                    <a:pt x="33532" y="787400"/>
                    <a:pt x="54870" y="765810"/>
                    <a:pt x="60967" y="741680"/>
                  </a:cubicBezTo>
                  <a:cubicBezTo>
                    <a:pt x="86877" y="622300"/>
                    <a:pt x="114312" y="502920"/>
                    <a:pt x="181376" y="392430"/>
                  </a:cubicBezTo>
                  <a:cubicBezTo>
                    <a:pt x="196617" y="368300"/>
                    <a:pt x="221004" y="346710"/>
                    <a:pt x="243866" y="327660"/>
                  </a:cubicBezTo>
                  <a:cubicBezTo>
                    <a:pt x="251487" y="321310"/>
                    <a:pt x="269777" y="325120"/>
                    <a:pt x="274350" y="325120"/>
                  </a:cubicBezTo>
                  <a:cubicBezTo>
                    <a:pt x="285019" y="308610"/>
                    <a:pt x="291116" y="292100"/>
                    <a:pt x="303309" y="284480"/>
                  </a:cubicBezTo>
                  <a:cubicBezTo>
                    <a:pt x="368848" y="242570"/>
                    <a:pt x="437435" y="212090"/>
                    <a:pt x="522789" y="204470"/>
                  </a:cubicBezTo>
                  <a:cubicBezTo>
                    <a:pt x="586804" y="198120"/>
                    <a:pt x="649294" y="175260"/>
                    <a:pt x="713309" y="162560"/>
                  </a:cubicBezTo>
                  <a:cubicBezTo>
                    <a:pt x="791042" y="147320"/>
                    <a:pt x="868774" y="129540"/>
                    <a:pt x="949555" y="120650"/>
                  </a:cubicBezTo>
                  <a:cubicBezTo>
                    <a:pt x="1022715" y="113030"/>
                    <a:pt x="1092826" y="96520"/>
                    <a:pt x="1167510" y="91440"/>
                  </a:cubicBezTo>
                  <a:cubicBezTo>
                    <a:pt x="1243719" y="86360"/>
                    <a:pt x="1319927" y="71120"/>
                    <a:pt x="1397659" y="66040"/>
                  </a:cubicBezTo>
                  <a:cubicBezTo>
                    <a:pt x="1607994" y="53340"/>
                    <a:pt x="1819853" y="44450"/>
                    <a:pt x="2030188" y="34290"/>
                  </a:cubicBezTo>
                  <a:cubicBezTo>
                    <a:pt x="2082010" y="31750"/>
                    <a:pt x="2133831" y="34290"/>
                    <a:pt x="2185653" y="35560"/>
                  </a:cubicBezTo>
                  <a:cubicBezTo>
                    <a:pt x="2211564" y="36830"/>
                    <a:pt x="2237474" y="41910"/>
                    <a:pt x="2264909" y="44450"/>
                  </a:cubicBezTo>
                  <a:cubicBezTo>
                    <a:pt x="2277102" y="45720"/>
                    <a:pt x="2289296" y="41910"/>
                    <a:pt x="2301489" y="41910"/>
                  </a:cubicBezTo>
                  <a:cubicBezTo>
                    <a:pt x="2338069" y="41910"/>
                    <a:pt x="2376173" y="41910"/>
                    <a:pt x="2412753" y="40640"/>
                  </a:cubicBezTo>
                  <a:cubicBezTo>
                    <a:pt x="2482865" y="38100"/>
                    <a:pt x="2554501" y="31750"/>
                    <a:pt x="2624612" y="31750"/>
                  </a:cubicBezTo>
                  <a:cubicBezTo>
                    <a:pt x="2693200" y="31750"/>
                    <a:pt x="2761787" y="35560"/>
                    <a:pt x="2830375" y="38100"/>
                  </a:cubicBezTo>
                  <a:lnTo>
                    <a:pt x="2885245" y="38100"/>
                  </a:lnTo>
                  <a:cubicBezTo>
                    <a:pt x="2969074" y="35560"/>
                    <a:pt x="3051378" y="35560"/>
                    <a:pt x="3135207" y="31750"/>
                  </a:cubicBezTo>
                  <a:cubicBezTo>
                    <a:pt x="3215988" y="27940"/>
                    <a:pt x="3295245" y="19050"/>
                    <a:pt x="3376026" y="15240"/>
                  </a:cubicBezTo>
                  <a:cubicBezTo>
                    <a:pt x="3414130" y="12700"/>
                    <a:pt x="3453758" y="12700"/>
                    <a:pt x="3491862" y="19050"/>
                  </a:cubicBezTo>
                  <a:cubicBezTo>
                    <a:pt x="3549780" y="27940"/>
                    <a:pt x="3604651" y="33020"/>
                    <a:pt x="3662569" y="19050"/>
                  </a:cubicBezTo>
                  <a:cubicBezTo>
                    <a:pt x="3683907" y="13970"/>
                    <a:pt x="3711342" y="22860"/>
                    <a:pt x="3735729" y="25400"/>
                  </a:cubicBezTo>
                  <a:cubicBezTo>
                    <a:pt x="3746398" y="26670"/>
                    <a:pt x="3758591" y="29210"/>
                    <a:pt x="3764688" y="25400"/>
                  </a:cubicBezTo>
                  <a:cubicBezTo>
                    <a:pt x="3805840" y="0"/>
                    <a:pt x="3843944" y="6350"/>
                    <a:pt x="3883573" y="27940"/>
                  </a:cubicBezTo>
                  <a:cubicBezTo>
                    <a:pt x="3888145" y="30480"/>
                    <a:pt x="3900338" y="24130"/>
                    <a:pt x="3909483" y="24130"/>
                  </a:cubicBezTo>
                  <a:cubicBezTo>
                    <a:pt x="3946063" y="24130"/>
                    <a:pt x="3982643" y="24130"/>
                    <a:pt x="4020747" y="25400"/>
                  </a:cubicBezTo>
                  <a:cubicBezTo>
                    <a:pt x="4048183" y="26670"/>
                    <a:pt x="4074093" y="34290"/>
                    <a:pt x="4101528" y="36830"/>
                  </a:cubicBezTo>
                  <a:cubicBezTo>
                    <a:pt x="4160971" y="43180"/>
                    <a:pt x="4221937" y="53340"/>
                    <a:pt x="4282904" y="53340"/>
                  </a:cubicBezTo>
                  <a:cubicBezTo>
                    <a:pt x="4397216" y="54610"/>
                    <a:pt x="4511528" y="58420"/>
                    <a:pt x="4624317" y="78740"/>
                  </a:cubicBezTo>
                  <a:cubicBezTo>
                    <a:pt x="4729484" y="97790"/>
                    <a:pt x="4837700" y="97790"/>
                    <a:pt x="4944392" y="113030"/>
                  </a:cubicBezTo>
                  <a:cubicBezTo>
                    <a:pt x="5008407" y="121920"/>
                    <a:pt x="5073945" y="138430"/>
                    <a:pt x="5128816" y="165100"/>
                  </a:cubicBezTo>
                  <a:cubicBezTo>
                    <a:pt x="5188258" y="193040"/>
                    <a:pt x="5233983" y="238760"/>
                    <a:pt x="5287328" y="276860"/>
                  </a:cubicBezTo>
                  <a:cubicBezTo>
                    <a:pt x="5307143" y="290830"/>
                    <a:pt x="5336102" y="300990"/>
                    <a:pt x="5349820" y="318770"/>
                  </a:cubicBezTo>
                  <a:cubicBezTo>
                    <a:pt x="5389448" y="367030"/>
                    <a:pt x="5424503" y="417830"/>
                    <a:pt x="5459559" y="468630"/>
                  </a:cubicBezTo>
                  <a:cubicBezTo>
                    <a:pt x="5485470" y="505460"/>
                    <a:pt x="5511381" y="543560"/>
                    <a:pt x="5531195" y="581660"/>
                  </a:cubicBezTo>
                  <a:cubicBezTo>
                    <a:pt x="5552533" y="626110"/>
                    <a:pt x="5569299" y="671830"/>
                    <a:pt x="5586065" y="718820"/>
                  </a:cubicBezTo>
                  <a:cubicBezTo>
                    <a:pt x="5611976" y="792480"/>
                    <a:pt x="5642459" y="866140"/>
                    <a:pt x="5659225" y="942340"/>
                  </a:cubicBezTo>
                  <a:cubicBezTo>
                    <a:pt x="5683612" y="1049020"/>
                    <a:pt x="5695805" y="1158240"/>
                    <a:pt x="5714095" y="1266190"/>
                  </a:cubicBezTo>
                  <a:cubicBezTo>
                    <a:pt x="5720192" y="1301750"/>
                    <a:pt x="5727812" y="1337310"/>
                    <a:pt x="5730861" y="1372870"/>
                  </a:cubicBezTo>
                  <a:cubicBezTo>
                    <a:pt x="5740006" y="1474470"/>
                    <a:pt x="5746102" y="1574800"/>
                    <a:pt x="5753723" y="1676400"/>
                  </a:cubicBezTo>
                  <a:cubicBezTo>
                    <a:pt x="5764393" y="1802130"/>
                    <a:pt x="5779634" y="1926590"/>
                    <a:pt x="5787255" y="2052320"/>
                  </a:cubicBezTo>
                  <a:cubicBezTo>
                    <a:pt x="5794876" y="2172970"/>
                    <a:pt x="5799956" y="2294890"/>
                    <a:pt x="5797416" y="2416810"/>
                  </a:cubicBezTo>
                  <a:cubicBezTo>
                    <a:pt x="5793352" y="2620010"/>
                    <a:pt x="5781158" y="2821940"/>
                    <a:pt x="5768965" y="3025140"/>
                  </a:cubicBezTo>
                  <a:cubicBezTo>
                    <a:pt x="5761344" y="3150870"/>
                    <a:pt x="5750675" y="3275330"/>
                    <a:pt x="5735433" y="3399790"/>
                  </a:cubicBezTo>
                  <a:cubicBezTo>
                    <a:pt x="5720192" y="3524250"/>
                    <a:pt x="5697329" y="3647440"/>
                    <a:pt x="5680563" y="3771900"/>
                  </a:cubicBezTo>
                  <a:cubicBezTo>
                    <a:pt x="5668370" y="3858260"/>
                    <a:pt x="5665322" y="3944620"/>
                    <a:pt x="5651604" y="4029710"/>
                  </a:cubicBezTo>
                  <a:cubicBezTo>
                    <a:pt x="5639411" y="4107180"/>
                    <a:pt x="5593686" y="4175760"/>
                    <a:pt x="5532719" y="4232910"/>
                  </a:cubicBezTo>
                  <a:cubicBezTo>
                    <a:pt x="5482422" y="4281170"/>
                    <a:pt x="5442794" y="4335780"/>
                    <a:pt x="5390972" y="4382770"/>
                  </a:cubicBezTo>
                  <a:cubicBezTo>
                    <a:pt x="5345247" y="4424680"/>
                    <a:pt x="5294949" y="4466590"/>
                    <a:pt x="5215693" y="4467860"/>
                  </a:cubicBezTo>
                  <a:cubicBezTo>
                    <a:pt x="5197403" y="4467860"/>
                    <a:pt x="5180637" y="4483100"/>
                    <a:pt x="5162347" y="4490720"/>
                  </a:cubicBezTo>
                  <a:cubicBezTo>
                    <a:pt x="5084615" y="4518660"/>
                    <a:pt x="5003834" y="4542790"/>
                    <a:pt x="4927626" y="4573270"/>
                  </a:cubicBezTo>
                  <a:cubicBezTo>
                    <a:pt x="4787403" y="4629150"/>
                    <a:pt x="4636510" y="4638040"/>
                    <a:pt x="4485618" y="4643120"/>
                  </a:cubicBezTo>
                  <a:cubicBezTo>
                    <a:pt x="4427700" y="4645660"/>
                    <a:pt x="4368257" y="4641850"/>
                    <a:pt x="4310339" y="4645660"/>
                  </a:cubicBezTo>
                  <a:cubicBezTo>
                    <a:pt x="4281380" y="4646930"/>
                    <a:pt x="4253945" y="4658360"/>
                    <a:pt x="4226509" y="4663440"/>
                  </a:cubicBezTo>
                  <a:cubicBezTo>
                    <a:pt x="4214316" y="4665980"/>
                    <a:pt x="4202123" y="4664710"/>
                    <a:pt x="4188406" y="4665980"/>
                  </a:cubicBezTo>
                  <a:cubicBezTo>
                    <a:pt x="4170116" y="4667250"/>
                    <a:pt x="4151826" y="4671060"/>
                    <a:pt x="4133536" y="4669790"/>
                  </a:cubicBezTo>
                  <a:cubicBezTo>
                    <a:pt x="4115246" y="4667250"/>
                    <a:pt x="4103053" y="4662170"/>
                    <a:pt x="4100004" y="4662170"/>
                  </a:cubicBezTo>
                  <a:close/>
                </a:path>
              </a:pathLst>
            </a:custGeom>
            <a:blipFill>
              <a:blip r:embed="rId6"/>
              <a:stretch>
                <a:fillRect l="-11132" r="-11132"/>
              </a:stretch>
            </a:blipFill>
          </p:spPr>
          <p:txBody>
            <a:bodyPr/>
            <a:lstStyle/>
            <a:p>
              <a:endParaRPr 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D2D42"/>
        </a:solidFill>
        <a:effectLst/>
      </p:bgPr>
    </p:bg>
    <p:spTree>
      <p:nvGrpSpPr>
        <p:cNvPr id="1" name=""/>
        <p:cNvGrpSpPr/>
        <p:nvPr/>
      </p:nvGrpSpPr>
      <p:grpSpPr>
        <a:xfrm>
          <a:off x="0" y="0"/>
          <a:ext cx="0" cy="0"/>
          <a:chOff x="0" y="0"/>
          <a:chExt cx="0" cy="0"/>
        </a:xfrm>
      </p:grpSpPr>
      <p:sp>
        <p:nvSpPr>
          <p:cNvPr id="2" name="Freeform 2"/>
          <p:cNvSpPr/>
          <p:nvPr/>
        </p:nvSpPr>
        <p:spPr>
          <a:xfrm>
            <a:off x="-6286500" y="-2931795"/>
            <a:ext cx="30861000" cy="16150590"/>
          </a:xfrm>
          <a:custGeom>
            <a:avLst/>
            <a:gdLst/>
            <a:ahLst/>
            <a:cxnLst/>
            <a:rect l="l" t="t" r="r" b="b"/>
            <a:pathLst>
              <a:path w="30861000" h="16150590">
                <a:moveTo>
                  <a:pt x="0" y="0"/>
                </a:moveTo>
                <a:lnTo>
                  <a:pt x="30861000" y="0"/>
                </a:lnTo>
                <a:lnTo>
                  <a:pt x="30861000" y="16150590"/>
                </a:lnTo>
                <a:lnTo>
                  <a:pt x="0" y="16150590"/>
                </a:lnTo>
                <a:lnTo>
                  <a:pt x="0" y="0"/>
                </a:lnTo>
                <a:close/>
              </a:path>
            </a:pathLst>
          </a:custGeom>
          <a:blipFill>
            <a:blip r:embed="rId2">
              <a:alphaModFix amt="15000"/>
            </a:blip>
            <a:stretch>
              <a:fillRect t="-13694" b="-13694"/>
            </a:stretch>
          </a:blipFill>
        </p:spPr>
        <p:txBody>
          <a:bodyPr/>
          <a:lstStyle/>
          <a:p>
            <a:endParaRPr lang="en-US"/>
          </a:p>
        </p:txBody>
      </p:sp>
      <p:sp>
        <p:nvSpPr>
          <p:cNvPr id="3" name="Freeform 3"/>
          <p:cNvSpPr/>
          <p:nvPr/>
        </p:nvSpPr>
        <p:spPr>
          <a:xfrm>
            <a:off x="395443" y="449919"/>
            <a:ext cx="3291243" cy="3262624"/>
          </a:xfrm>
          <a:custGeom>
            <a:avLst/>
            <a:gdLst/>
            <a:ahLst/>
            <a:cxnLst/>
            <a:rect l="l" t="t" r="r" b="b"/>
            <a:pathLst>
              <a:path w="3291243" h="3262624">
                <a:moveTo>
                  <a:pt x="0" y="0"/>
                </a:moveTo>
                <a:lnTo>
                  <a:pt x="3291243" y="0"/>
                </a:lnTo>
                <a:lnTo>
                  <a:pt x="3291243" y="3262623"/>
                </a:lnTo>
                <a:lnTo>
                  <a:pt x="0" y="3262623"/>
                </a:lnTo>
                <a:lnTo>
                  <a:pt x="0" y="0"/>
                </a:lnTo>
                <a:close/>
              </a:path>
            </a:pathLst>
          </a:custGeom>
          <a:blipFill>
            <a:blip r:embed="rId3"/>
            <a:stretch>
              <a:fillRect t="-438" b="-438"/>
            </a:stretch>
          </a:blipFill>
        </p:spPr>
        <p:txBody>
          <a:bodyPr/>
          <a:lstStyle/>
          <a:p>
            <a:endParaRPr lang="en-US"/>
          </a:p>
        </p:txBody>
      </p:sp>
      <p:sp>
        <p:nvSpPr>
          <p:cNvPr id="4" name="Freeform 4"/>
          <p:cNvSpPr/>
          <p:nvPr/>
        </p:nvSpPr>
        <p:spPr>
          <a:xfrm>
            <a:off x="7848600" y="931094"/>
            <a:ext cx="3221729" cy="328885"/>
          </a:xfrm>
          <a:custGeom>
            <a:avLst/>
            <a:gdLst/>
            <a:ahLst/>
            <a:cxnLst/>
            <a:rect l="l" t="t" r="r" b="b"/>
            <a:pathLst>
              <a:path w="3221729" h="328885">
                <a:moveTo>
                  <a:pt x="0" y="0"/>
                </a:moveTo>
                <a:lnTo>
                  <a:pt x="3221729" y="0"/>
                </a:lnTo>
                <a:lnTo>
                  <a:pt x="3221729" y="328885"/>
                </a:lnTo>
                <a:lnTo>
                  <a:pt x="0" y="32888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11070329" y="1463965"/>
            <a:ext cx="5522754" cy="3679535"/>
          </a:xfrm>
          <a:custGeom>
            <a:avLst/>
            <a:gdLst/>
            <a:ahLst/>
            <a:cxnLst/>
            <a:rect l="l" t="t" r="r" b="b"/>
            <a:pathLst>
              <a:path w="5522754" h="3679535">
                <a:moveTo>
                  <a:pt x="0" y="0"/>
                </a:moveTo>
                <a:lnTo>
                  <a:pt x="5522754" y="0"/>
                </a:lnTo>
                <a:lnTo>
                  <a:pt x="5522754" y="3679535"/>
                </a:lnTo>
                <a:lnTo>
                  <a:pt x="0" y="3679535"/>
                </a:lnTo>
                <a:lnTo>
                  <a:pt x="0" y="0"/>
                </a:lnTo>
                <a:close/>
              </a:path>
            </a:pathLst>
          </a:custGeom>
          <a:blipFill>
            <a:blip r:embed="rId5"/>
            <a:stretch>
              <a:fillRect/>
            </a:stretch>
          </a:blipFill>
        </p:spPr>
        <p:txBody>
          <a:bodyPr/>
          <a:lstStyle/>
          <a:p>
            <a:endParaRPr lang="en-US"/>
          </a:p>
        </p:txBody>
      </p:sp>
      <p:sp>
        <p:nvSpPr>
          <p:cNvPr id="6" name="Freeform 6"/>
          <p:cNvSpPr/>
          <p:nvPr/>
        </p:nvSpPr>
        <p:spPr>
          <a:xfrm>
            <a:off x="3991486" y="1425416"/>
            <a:ext cx="5692576" cy="3795051"/>
          </a:xfrm>
          <a:custGeom>
            <a:avLst/>
            <a:gdLst/>
            <a:ahLst/>
            <a:cxnLst/>
            <a:rect l="l" t="t" r="r" b="b"/>
            <a:pathLst>
              <a:path w="5692576" h="3795051">
                <a:moveTo>
                  <a:pt x="0" y="0"/>
                </a:moveTo>
                <a:lnTo>
                  <a:pt x="5692576" y="0"/>
                </a:lnTo>
                <a:lnTo>
                  <a:pt x="5692576" y="3795050"/>
                </a:lnTo>
                <a:lnTo>
                  <a:pt x="0" y="3795050"/>
                </a:lnTo>
                <a:lnTo>
                  <a:pt x="0" y="0"/>
                </a:lnTo>
                <a:close/>
              </a:path>
            </a:pathLst>
          </a:custGeom>
          <a:blipFill>
            <a:blip r:embed="rId6"/>
            <a:stretch>
              <a:fillRect/>
            </a:stretch>
          </a:blipFill>
        </p:spPr>
        <p:txBody>
          <a:bodyPr/>
          <a:lstStyle/>
          <a:p>
            <a:endParaRPr lang="en-US"/>
          </a:p>
        </p:txBody>
      </p:sp>
      <p:sp>
        <p:nvSpPr>
          <p:cNvPr id="7" name="TextBox 7"/>
          <p:cNvSpPr txBox="1"/>
          <p:nvPr/>
        </p:nvSpPr>
        <p:spPr>
          <a:xfrm>
            <a:off x="3991486" y="109922"/>
            <a:ext cx="12848714" cy="985615"/>
          </a:xfrm>
          <a:prstGeom prst="rect">
            <a:avLst/>
          </a:prstGeom>
        </p:spPr>
        <p:txBody>
          <a:bodyPr wrap="square" lIns="0" tIns="0" rIns="0" bIns="0" rtlCol="0" anchor="t">
            <a:spAutoFit/>
          </a:bodyPr>
          <a:lstStyle/>
          <a:p>
            <a:pPr algn="ctr">
              <a:lnSpc>
                <a:spcPts val="8054"/>
              </a:lnSpc>
            </a:pPr>
            <a:r>
              <a:rPr lang="en-US" sz="5753" b="1" dirty="0">
                <a:solidFill>
                  <a:srgbClr val="FFFFFF"/>
                </a:solidFill>
                <a:latin typeface="Roboto Bold"/>
                <a:ea typeface="Roboto Bold"/>
                <a:cs typeface="Roboto Bold"/>
                <a:sym typeface="Roboto Bold"/>
              </a:rPr>
              <a:t>Men’s Equipping Conference</a:t>
            </a:r>
          </a:p>
        </p:txBody>
      </p:sp>
      <p:sp>
        <p:nvSpPr>
          <p:cNvPr id="8" name="TextBox 8"/>
          <p:cNvSpPr txBox="1"/>
          <p:nvPr/>
        </p:nvSpPr>
        <p:spPr>
          <a:xfrm>
            <a:off x="1028700" y="5596111"/>
            <a:ext cx="19467901" cy="3960698"/>
          </a:xfrm>
          <a:prstGeom prst="rect">
            <a:avLst/>
          </a:prstGeom>
        </p:spPr>
        <p:txBody>
          <a:bodyPr lIns="0" tIns="0" rIns="0" bIns="0" rtlCol="0" anchor="t">
            <a:spAutoFit/>
          </a:bodyPr>
          <a:lstStyle/>
          <a:p>
            <a:pPr algn="just">
              <a:lnSpc>
                <a:spcPts val="7999"/>
              </a:lnSpc>
            </a:pPr>
            <a:r>
              <a:rPr lang="en-US" sz="4443" b="1" dirty="0">
                <a:solidFill>
                  <a:srgbClr val="FFFFFF"/>
                </a:solidFill>
                <a:latin typeface="Roboto Bold"/>
                <a:ea typeface="Roboto Bold"/>
                <a:cs typeface="Roboto Bold"/>
                <a:sym typeface="Roboto Bold"/>
              </a:rPr>
              <a:t>WORSHIP with hundreds of men from all over the region!</a:t>
            </a:r>
          </a:p>
          <a:p>
            <a:pPr algn="just">
              <a:lnSpc>
                <a:spcPts val="7999"/>
              </a:lnSpc>
            </a:pPr>
            <a:r>
              <a:rPr lang="en-US" sz="4443" b="1" dirty="0">
                <a:solidFill>
                  <a:srgbClr val="FFFFFF"/>
                </a:solidFill>
                <a:latin typeface="Roboto Bold"/>
                <a:ea typeface="Roboto Bold"/>
                <a:cs typeface="Roboto Bold"/>
                <a:sym typeface="Roboto Bold"/>
              </a:rPr>
              <a:t>CHOOSE from 16 different equipping seminars</a:t>
            </a:r>
          </a:p>
          <a:p>
            <a:pPr algn="just">
              <a:lnSpc>
                <a:spcPts val="7999"/>
              </a:lnSpc>
            </a:pPr>
            <a:r>
              <a:rPr lang="en-US" sz="4443" b="1" dirty="0">
                <a:solidFill>
                  <a:srgbClr val="FFFFFF"/>
                </a:solidFill>
                <a:latin typeface="Roboto Bold"/>
                <a:ea typeface="Roboto Bold"/>
                <a:cs typeface="Roboto Bold"/>
                <a:sym typeface="Roboto Bold"/>
              </a:rPr>
              <a:t>VISIT with expert presenters and exhibitors</a:t>
            </a:r>
          </a:p>
          <a:p>
            <a:pPr algn="just">
              <a:lnSpc>
                <a:spcPts val="7999"/>
              </a:lnSpc>
            </a:pPr>
            <a:r>
              <a:rPr lang="en-US" sz="4443" b="1" dirty="0">
                <a:solidFill>
                  <a:srgbClr val="FFFFFF"/>
                </a:solidFill>
                <a:latin typeface="Roboto Bold"/>
                <a:ea typeface="Roboto Bold"/>
                <a:cs typeface="Roboto Bold"/>
                <a:sym typeface="Roboto Bold"/>
              </a:rPr>
              <a:t>EQUIP yourself with resources from local and national ministries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2D42"/>
        </a:solidFill>
        <a:effectLst/>
      </p:bgPr>
    </p:bg>
    <p:spTree>
      <p:nvGrpSpPr>
        <p:cNvPr id="1" name=""/>
        <p:cNvGrpSpPr/>
        <p:nvPr/>
      </p:nvGrpSpPr>
      <p:grpSpPr>
        <a:xfrm>
          <a:off x="0" y="0"/>
          <a:ext cx="0" cy="0"/>
          <a:chOff x="0" y="0"/>
          <a:chExt cx="0" cy="0"/>
        </a:xfrm>
      </p:grpSpPr>
      <p:sp>
        <p:nvSpPr>
          <p:cNvPr id="2" name="Freeform 2"/>
          <p:cNvSpPr/>
          <p:nvPr/>
        </p:nvSpPr>
        <p:spPr>
          <a:xfrm>
            <a:off x="-6286500" y="-2931795"/>
            <a:ext cx="30861000" cy="16150590"/>
          </a:xfrm>
          <a:custGeom>
            <a:avLst/>
            <a:gdLst/>
            <a:ahLst/>
            <a:cxnLst/>
            <a:rect l="l" t="t" r="r" b="b"/>
            <a:pathLst>
              <a:path w="30861000" h="16150590">
                <a:moveTo>
                  <a:pt x="0" y="0"/>
                </a:moveTo>
                <a:lnTo>
                  <a:pt x="30861000" y="0"/>
                </a:lnTo>
                <a:lnTo>
                  <a:pt x="30861000" y="16150590"/>
                </a:lnTo>
                <a:lnTo>
                  <a:pt x="0" y="16150590"/>
                </a:lnTo>
                <a:lnTo>
                  <a:pt x="0" y="0"/>
                </a:lnTo>
                <a:close/>
              </a:path>
            </a:pathLst>
          </a:custGeom>
          <a:blipFill>
            <a:blip r:embed="rId2">
              <a:alphaModFix amt="15000"/>
            </a:blip>
            <a:stretch>
              <a:fillRect t="-13694" b="-13694"/>
            </a:stretch>
          </a:blipFill>
        </p:spPr>
        <p:txBody>
          <a:bodyPr/>
          <a:lstStyle/>
          <a:p>
            <a:endParaRPr lang="en-US"/>
          </a:p>
        </p:txBody>
      </p:sp>
      <p:sp>
        <p:nvSpPr>
          <p:cNvPr id="3" name="Freeform 3"/>
          <p:cNvSpPr/>
          <p:nvPr/>
        </p:nvSpPr>
        <p:spPr>
          <a:xfrm>
            <a:off x="739877" y="278986"/>
            <a:ext cx="2380744" cy="2360042"/>
          </a:xfrm>
          <a:custGeom>
            <a:avLst/>
            <a:gdLst/>
            <a:ahLst/>
            <a:cxnLst/>
            <a:rect l="l" t="t" r="r" b="b"/>
            <a:pathLst>
              <a:path w="2380744" h="2360042">
                <a:moveTo>
                  <a:pt x="0" y="0"/>
                </a:moveTo>
                <a:lnTo>
                  <a:pt x="2380744" y="0"/>
                </a:lnTo>
                <a:lnTo>
                  <a:pt x="2380744" y="2360042"/>
                </a:lnTo>
                <a:lnTo>
                  <a:pt x="0" y="2360042"/>
                </a:lnTo>
                <a:lnTo>
                  <a:pt x="0" y="0"/>
                </a:lnTo>
                <a:close/>
              </a:path>
            </a:pathLst>
          </a:custGeom>
          <a:blipFill>
            <a:blip r:embed="rId3"/>
            <a:stretch>
              <a:fillRect t="-438" b="-438"/>
            </a:stretch>
          </a:blipFill>
        </p:spPr>
        <p:txBody>
          <a:bodyPr/>
          <a:lstStyle/>
          <a:p>
            <a:endParaRPr lang="en-US"/>
          </a:p>
        </p:txBody>
      </p:sp>
      <p:sp>
        <p:nvSpPr>
          <p:cNvPr id="6" name="TextBox 6"/>
          <p:cNvSpPr txBox="1"/>
          <p:nvPr/>
        </p:nvSpPr>
        <p:spPr>
          <a:xfrm>
            <a:off x="5791200" y="642431"/>
            <a:ext cx="8382000" cy="1214731"/>
          </a:xfrm>
          <a:prstGeom prst="rect">
            <a:avLst/>
          </a:prstGeom>
        </p:spPr>
        <p:txBody>
          <a:bodyPr wrap="square" lIns="0" tIns="0" rIns="0" bIns="0" rtlCol="0" anchor="t">
            <a:spAutoFit/>
          </a:bodyPr>
          <a:lstStyle/>
          <a:p>
            <a:pPr algn="ctr">
              <a:lnSpc>
                <a:spcPts val="9908"/>
              </a:lnSpc>
            </a:pPr>
            <a:r>
              <a:rPr lang="en-US" sz="7077" b="1" dirty="0">
                <a:solidFill>
                  <a:srgbClr val="FFFFFF"/>
                </a:solidFill>
                <a:latin typeface="Roboto Bold"/>
                <a:ea typeface="Roboto Bold"/>
                <a:cs typeface="Roboto Bold"/>
                <a:sym typeface="Roboto Bold"/>
              </a:rPr>
              <a:t>Keynote Speakers</a:t>
            </a:r>
          </a:p>
        </p:txBody>
      </p:sp>
      <p:sp>
        <p:nvSpPr>
          <p:cNvPr id="7" name="TextBox 7"/>
          <p:cNvSpPr txBox="1"/>
          <p:nvPr/>
        </p:nvSpPr>
        <p:spPr>
          <a:xfrm>
            <a:off x="487192" y="3042852"/>
            <a:ext cx="11933408" cy="6745436"/>
          </a:xfrm>
          <a:prstGeom prst="rect">
            <a:avLst/>
          </a:prstGeom>
        </p:spPr>
        <p:txBody>
          <a:bodyPr wrap="square" lIns="0" tIns="0" rIns="0" bIns="0" rtlCol="0" anchor="t">
            <a:spAutoFit/>
          </a:bodyPr>
          <a:lstStyle/>
          <a:p>
            <a:pPr marL="0" marR="0" lvl="0" indent="0" algn="l" rtl="0">
              <a:spcBef>
                <a:spcPts val="0"/>
              </a:spcBef>
              <a:spcAft>
                <a:spcPts val="0"/>
              </a:spcAft>
              <a:buNone/>
            </a:pPr>
            <a:r>
              <a:rPr lang="en-US" sz="4000" b="1" i="0" u="none" strike="noStrike" cap="none" dirty="0">
                <a:solidFill>
                  <a:schemeClr val="lt1"/>
                </a:solidFill>
                <a:latin typeface="Roboto Bold" panose="02000000000000000000" charset="0"/>
                <a:ea typeface="Roboto Bold" panose="02000000000000000000" charset="0"/>
                <a:cs typeface="Roboto" panose="02000000000000000000" pitchFamily="2" charset="0"/>
                <a:sym typeface="Tahoma"/>
              </a:rPr>
              <a:t>Bill Paige </a:t>
            </a:r>
            <a:r>
              <a:rPr lang="en-US" sz="4000" dirty="0">
                <a:solidFill>
                  <a:srgbClr val="FFFFFF"/>
                </a:solidFill>
                <a:latin typeface="Roboto" panose="02000000000000000000" pitchFamily="2" charset="0"/>
                <a:ea typeface="Roboto" panose="02000000000000000000" pitchFamily="2" charset="0"/>
                <a:cs typeface="Roboto" panose="02000000000000000000" pitchFamily="2" charset="0"/>
                <a:sym typeface="Calibri"/>
              </a:rPr>
              <a:t>is a gifted, passionate speaker whose broad appeal is anchored in a depth of life experience that includes 20 years of police and detective work in and around New York City metro area. In addition, Bill served 14 years as the associate chaplain at Children’s Village, working with emotionally disturbed boys in the city, as well as 18 years of senior leadership in Young Life, serving as Vice President of Field Ministries in the Eastern and Greater NY Divisions of Young Life.</a:t>
            </a:r>
            <a:endParaRPr lang="en-US" sz="4000" i="0" u="none"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a:p>
            <a:pPr algn="just">
              <a:lnSpc>
                <a:spcPts val="4600"/>
              </a:lnSpc>
            </a:pPr>
            <a:endParaRPr lang="en-US" sz="4002" dirty="0">
              <a:solidFill>
                <a:srgbClr val="FFFFFF"/>
              </a:solidFill>
              <a:latin typeface="Roboto"/>
              <a:ea typeface="Roboto"/>
              <a:cs typeface="Roboto"/>
              <a:sym typeface="Roboto"/>
            </a:endParaRPr>
          </a:p>
        </p:txBody>
      </p:sp>
      <p:pic>
        <p:nvPicPr>
          <p:cNvPr id="9" name="Picture 8">
            <a:extLst>
              <a:ext uri="{FF2B5EF4-FFF2-40B4-BE49-F238E27FC236}">
                <a16:creationId xmlns:a16="http://schemas.microsoft.com/office/drawing/2014/main" id="{888CA62A-E9C7-DFED-F86E-E102DA3EDE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77800" y="3390900"/>
            <a:ext cx="4762500" cy="47625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D2D42"/>
        </a:solidFill>
        <a:effectLst/>
      </p:bgPr>
    </p:bg>
    <p:spTree>
      <p:nvGrpSpPr>
        <p:cNvPr id="1" name=""/>
        <p:cNvGrpSpPr/>
        <p:nvPr/>
      </p:nvGrpSpPr>
      <p:grpSpPr>
        <a:xfrm>
          <a:off x="0" y="0"/>
          <a:ext cx="0" cy="0"/>
          <a:chOff x="0" y="0"/>
          <a:chExt cx="0" cy="0"/>
        </a:xfrm>
      </p:grpSpPr>
      <p:sp>
        <p:nvSpPr>
          <p:cNvPr id="2" name="Freeform 2"/>
          <p:cNvSpPr/>
          <p:nvPr/>
        </p:nvSpPr>
        <p:spPr>
          <a:xfrm>
            <a:off x="-6286500" y="-2931795"/>
            <a:ext cx="30861000" cy="16150590"/>
          </a:xfrm>
          <a:custGeom>
            <a:avLst/>
            <a:gdLst/>
            <a:ahLst/>
            <a:cxnLst/>
            <a:rect l="l" t="t" r="r" b="b"/>
            <a:pathLst>
              <a:path w="30861000" h="16150590">
                <a:moveTo>
                  <a:pt x="0" y="0"/>
                </a:moveTo>
                <a:lnTo>
                  <a:pt x="30861000" y="0"/>
                </a:lnTo>
                <a:lnTo>
                  <a:pt x="30861000" y="16150590"/>
                </a:lnTo>
                <a:lnTo>
                  <a:pt x="0" y="16150590"/>
                </a:lnTo>
                <a:lnTo>
                  <a:pt x="0" y="0"/>
                </a:lnTo>
                <a:close/>
              </a:path>
            </a:pathLst>
          </a:custGeom>
          <a:blipFill>
            <a:blip r:embed="rId2">
              <a:alphaModFix amt="15000"/>
            </a:blip>
            <a:stretch>
              <a:fillRect t="-13694" b="-13694"/>
            </a:stretch>
          </a:blipFill>
        </p:spPr>
        <p:txBody>
          <a:bodyPr/>
          <a:lstStyle/>
          <a:p>
            <a:endParaRPr lang="en-US"/>
          </a:p>
        </p:txBody>
      </p:sp>
      <p:sp>
        <p:nvSpPr>
          <p:cNvPr id="3" name="Freeform 3"/>
          <p:cNvSpPr/>
          <p:nvPr/>
        </p:nvSpPr>
        <p:spPr>
          <a:xfrm>
            <a:off x="739877" y="278986"/>
            <a:ext cx="2380744" cy="2360042"/>
          </a:xfrm>
          <a:custGeom>
            <a:avLst/>
            <a:gdLst/>
            <a:ahLst/>
            <a:cxnLst/>
            <a:rect l="l" t="t" r="r" b="b"/>
            <a:pathLst>
              <a:path w="2380744" h="2360042">
                <a:moveTo>
                  <a:pt x="0" y="0"/>
                </a:moveTo>
                <a:lnTo>
                  <a:pt x="2380744" y="0"/>
                </a:lnTo>
                <a:lnTo>
                  <a:pt x="2380744" y="2360042"/>
                </a:lnTo>
                <a:lnTo>
                  <a:pt x="0" y="2360042"/>
                </a:lnTo>
                <a:lnTo>
                  <a:pt x="0" y="0"/>
                </a:lnTo>
                <a:close/>
              </a:path>
            </a:pathLst>
          </a:custGeom>
          <a:blipFill>
            <a:blip r:embed="rId3"/>
            <a:stretch>
              <a:fillRect t="-438" b="-438"/>
            </a:stretch>
          </a:blipFill>
        </p:spPr>
        <p:txBody>
          <a:bodyPr/>
          <a:lstStyle/>
          <a:p>
            <a:endParaRPr lang="en-US"/>
          </a:p>
        </p:txBody>
      </p:sp>
      <p:sp>
        <p:nvSpPr>
          <p:cNvPr id="6" name="TextBox 6"/>
          <p:cNvSpPr txBox="1"/>
          <p:nvPr/>
        </p:nvSpPr>
        <p:spPr>
          <a:xfrm>
            <a:off x="5791200" y="642431"/>
            <a:ext cx="8839200" cy="1214731"/>
          </a:xfrm>
          <a:prstGeom prst="rect">
            <a:avLst/>
          </a:prstGeom>
        </p:spPr>
        <p:txBody>
          <a:bodyPr wrap="square" lIns="0" tIns="0" rIns="0" bIns="0" rtlCol="0" anchor="t">
            <a:spAutoFit/>
          </a:bodyPr>
          <a:lstStyle/>
          <a:p>
            <a:pPr algn="ctr">
              <a:lnSpc>
                <a:spcPts val="9908"/>
              </a:lnSpc>
            </a:pPr>
            <a:r>
              <a:rPr lang="en-US" sz="7077" b="1" dirty="0">
                <a:solidFill>
                  <a:srgbClr val="FFFFFF"/>
                </a:solidFill>
                <a:latin typeface="Roboto Bold"/>
                <a:ea typeface="Roboto Bold"/>
                <a:cs typeface="Roboto Bold"/>
                <a:sym typeface="Roboto Bold"/>
              </a:rPr>
              <a:t>Keynote Speakers</a:t>
            </a:r>
          </a:p>
        </p:txBody>
      </p:sp>
      <p:sp>
        <p:nvSpPr>
          <p:cNvPr id="7" name="TextBox 7"/>
          <p:cNvSpPr txBox="1"/>
          <p:nvPr/>
        </p:nvSpPr>
        <p:spPr>
          <a:xfrm>
            <a:off x="464247" y="3071863"/>
            <a:ext cx="11797244" cy="8022709"/>
          </a:xfrm>
          <a:prstGeom prst="rect">
            <a:avLst/>
          </a:prstGeom>
        </p:spPr>
        <p:txBody>
          <a:bodyPr lIns="0" tIns="0" rIns="0" bIns="0" rtlCol="0" anchor="t">
            <a:spAutoFit/>
          </a:bodyPr>
          <a:lstStyle/>
          <a:p>
            <a:pPr marL="0" marR="0" lvl="0" indent="0" algn="l" rtl="0">
              <a:spcBef>
                <a:spcPts val="0"/>
              </a:spcBef>
              <a:spcAft>
                <a:spcPts val="0"/>
              </a:spcAft>
              <a:buNone/>
            </a:pPr>
            <a:r>
              <a:rPr lang="en-US" sz="4800" b="1" i="0" u="none"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Tahoma"/>
              </a:rPr>
              <a:t>Jason McGuire </a:t>
            </a:r>
            <a:r>
              <a:rPr lang="en-US" sz="4000" dirty="0">
                <a:solidFill>
                  <a:schemeClr val="lt1"/>
                </a:solidFill>
                <a:latin typeface="Roboto" panose="02000000000000000000" pitchFamily="2" charset="0"/>
                <a:ea typeface="Roboto" panose="02000000000000000000" pitchFamily="2" charset="0"/>
                <a:cs typeface="Roboto" panose="02000000000000000000" pitchFamily="2" charset="0"/>
                <a:sym typeface="Calibri"/>
              </a:rPr>
              <a:t>serves as the Executive Director of New York Families and its affiliated organization, New York Families Action. He is a passionate defender of Christian principles, including the sanctity of life, the sacredness of marriage, the centrality of religious freedom, and the need for a more just and merciful society.  He believe these principles can be lived only when the hearts of men and women turn to God. Prior to his employment with New York Families, he served as Pastor of the Ingleside Christian Church in Naples, NY.</a:t>
            </a:r>
          </a:p>
          <a:p>
            <a:pPr algn="just">
              <a:lnSpc>
                <a:spcPts val="4547"/>
              </a:lnSpc>
            </a:pPr>
            <a:endParaRPr lang="en-US" sz="4000" dirty="0">
              <a:solidFill>
                <a:srgbClr val="FFFFFF"/>
              </a:solidFill>
              <a:latin typeface="Roboto" panose="02000000000000000000" pitchFamily="2" charset="0"/>
              <a:ea typeface="Roboto" panose="02000000000000000000" pitchFamily="2" charset="0"/>
              <a:cs typeface="Roboto" panose="02000000000000000000" pitchFamily="2" charset="0"/>
              <a:sym typeface="Roboto"/>
            </a:endParaRPr>
          </a:p>
          <a:p>
            <a:pPr algn="just">
              <a:lnSpc>
                <a:spcPts val="4331"/>
              </a:lnSpc>
            </a:pPr>
            <a:endParaRPr lang="en-US" sz="3999" dirty="0">
              <a:solidFill>
                <a:srgbClr val="FFFFFF"/>
              </a:solidFill>
              <a:latin typeface="Roboto"/>
              <a:ea typeface="Roboto"/>
              <a:cs typeface="Roboto"/>
              <a:sym typeface="Roboto"/>
            </a:endParaRPr>
          </a:p>
        </p:txBody>
      </p:sp>
      <p:pic>
        <p:nvPicPr>
          <p:cNvPr id="9" name="Picture 8">
            <a:extLst>
              <a:ext uri="{FF2B5EF4-FFF2-40B4-BE49-F238E27FC236}">
                <a16:creationId xmlns:a16="http://schemas.microsoft.com/office/drawing/2014/main" id="{EF262AE8-3314-14D3-CC9F-E00A5FD5E6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49200" y="3695700"/>
            <a:ext cx="4762500" cy="47625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D2D42"/>
        </a:solidFill>
        <a:effectLst/>
      </p:bgPr>
    </p:bg>
    <p:spTree>
      <p:nvGrpSpPr>
        <p:cNvPr id="1" name=""/>
        <p:cNvGrpSpPr/>
        <p:nvPr/>
      </p:nvGrpSpPr>
      <p:grpSpPr>
        <a:xfrm>
          <a:off x="0" y="0"/>
          <a:ext cx="0" cy="0"/>
          <a:chOff x="0" y="0"/>
          <a:chExt cx="0" cy="0"/>
        </a:xfrm>
      </p:grpSpPr>
      <p:sp>
        <p:nvSpPr>
          <p:cNvPr id="2" name="Freeform 2"/>
          <p:cNvSpPr/>
          <p:nvPr/>
        </p:nvSpPr>
        <p:spPr>
          <a:xfrm>
            <a:off x="-6096000" y="-2931795"/>
            <a:ext cx="30861000" cy="16150590"/>
          </a:xfrm>
          <a:custGeom>
            <a:avLst/>
            <a:gdLst/>
            <a:ahLst/>
            <a:cxnLst/>
            <a:rect l="l" t="t" r="r" b="b"/>
            <a:pathLst>
              <a:path w="30861000" h="16150590">
                <a:moveTo>
                  <a:pt x="0" y="0"/>
                </a:moveTo>
                <a:lnTo>
                  <a:pt x="30861000" y="0"/>
                </a:lnTo>
                <a:lnTo>
                  <a:pt x="30861000" y="16150590"/>
                </a:lnTo>
                <a:lnTo>
                  <a:pt x="0" y="16150590"/>
                </a:lnTo>
                <a:lnTo>
                  <a:pt x="0" y="0"/>
                </a:lnTo>
                <a:close/>
              </a:path>
            </a:pathLst>
          </a:custGeom>
          <a:blipFill>
            <a:blip r:embed="rId2">
              <a:alphaModFix amt="15000"/>
            </a:blip>
            <a:stretch>
              <a:fillRect t="-13694" b="-1369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457016" y="151409"/>
            <a:ext cx="4227183" cy="4190425"/>
          </a:xfrm>
          <a:custGeom>
            <a:avLst/>
            <a:gdLst/>
            <a:ahLst/>
            <a:cxnLst/>
            <a:rect l="l" t="t" r="r" b="b"/>
            <a:pathLst>
              <a:path w="4227183" h="4190425">
                <a:moveTo>
                  <a:pt x="0" y="0"/>
                </a:moveTo>
                <a:lnTo>
                  <a:pt x="4227183" y="0"/>
                </a:lnTo>
                <a:lnTo>
                  <a:pt x="4227183" y="4190425"/>
                </a:lnTo>
                <a:lnTo>
                  <a:pt x="0" y="4190425"/>
                </a:lnTo>
                <a:lnTo>
                  <a:pt x="0" y="0"/>
                </a:lnTo>
                <a:close/>
              </a:path>
            </a:pathLst>
          </a:custGeom>
          <a:blipFill>
            <a:blip r:embed="rId3"/>
            <a:stretch>
              <a:fillRect t="-438" b="-43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7933392" y="1147958"/>
            <a:ext cx="4283339" cy="437257"/>
          </a:xfrm>
          <a:custGeom>
            <a:avLst/>
            <a:gdLst/>
            <a:ahLst/>
            <a:cxnLst/>
            <a:rect l="l" t="t" r="r" b="b"/>
            <a:pathLst>
              <a:path w="4283339" h="437257">
                <a:moveTo>
                  <a:pt x="0" y="0"/>
                </a:moveTo>
                <a:lnTo>
                  <a:pt x="4283339" y="0"/>
                </a:lnTo>
                <a:lnTo>
                  <a:pt x="4283339" y="437257"/>
                </a:lnTo>
                <a:lnTo>
                  <a:pt x="0" y="43725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p:cNvSpPr txBox="1"/>
          <p:nvPr/>
        </p:nvSpPr>
        <p:spPr>
          <a:xfrm>
            <a:off x="4790563" y="65455"/>
            <a:ext cx="13040421" cy="1253419"/>
          </a:xfrm>
          <a:prstGeom prst="rect">
            <a:avLst/>
          </a:prstGeom>
        </p:spPr>
        <p:txBody>
          <a:bodyPr wrap="square" lIns="0" tIns="0" rIns="0" bIns="0" rtlCol="0" anchor="t">
            <a:spAutoFit/>
          </a:bodyPr>
          <a:lstStyle/>
          <a:p>
            <a:pPr marL="0" marR="0" lvl="0" indent="0" algn="ctr" defTabSz="914400" rtl="0" eaLnBrk="1" fontAlgn="auto" latinLnBrk="0" hangingPunct="1">
              <a:lnSpc>
                <a:spcPts val="10266"/>
              </a:lnSpc>
              <a:spcBef>
                <a:spcPts val="0"/>
              </a:spcBef>
              <a:spcAft>
                <a:spcPts val="0"/>
              </a:spcAft>
              <a:buClrTx/>
              <a:buSzTx/>
              <a:buFontTx/>
              <a:buNone/>
              <a:tabLst/>
              <a:defRPr/>
            </a:pPr>
            <a:r>
              <a:rPr kumimoji="0" lang="en-US" sz="7333" b="1" i="0" u="none" strike="noStrike" kern="1200" cap="none" spc="0" normalizeH="0" baseline="0" noProof="0" dirty="0">
                <a:ln>
                  <a:noFill/>
                </a:ln>
                <a:solidFill>
                  <a:srgbClr val="FFFFFF"/>
                </a:solidFill>
                <a:effectLst/>
                <a:uLnTx/>
                <a:uFillTx/>
                <a:latin typeface="Roboto Bold"/>
                <a:ea typeface="Roboto Bold"/>
                <a:cs typeface="Roboto Bold"/>
                <a:sym typeface="Roboto Bold"/>
              </a:rPr>
              <a:t>Men’s Equipping Conference</a:t>
            </a:r>
          </a:p>
        </p:txBody>
      </p:sp>
      <p:sp>
        <p:nvSpPr>
          <p:cNvPr id="10" name="TextBox 10"/>
          <p:cNvSpPr txBox="1"/>
          <p:nvPr/>
        </p:nvSpPr>
        <p:spPr>
          <a:xfrm>
            <a:off x="6477000" y="1561666"/>
            <a:ext cx="9220199" cy="1027538"/>
          </a:xfrm>
          <a:prstGeom prst="rect">
            <a:avLst/>
          </a:prstGeom>
        </p:spPr>
        <p:txBody>
          <a:bodyPr wrap="square" lIns="0" tIns="0" rIns="0" bIns="0" rtlCol="0" anchor="t">
            <a:spAutoFit/>
          </a:bodyPr>
          <a:lstStyle/>
          <a:p>
            <a:pPr marL="0" marR="0" lvl="0" indent="0" algn="ctr" defTabSz="914400" rtl="0" eaLnBrk="1" fontAlgn="auto" latinLnBrk="0" hangingPunct="1">
              <a:lnSpc>
                <a:spcPts val="8395"/>
              </a:lnSpc>
              <a:spcBef>
                <a:spcPts val="0"/>
              </a:spcBef>
              <a:spcAft>
                <a:spcPts val="0"/>
              </a:spcAft>
              <a:buClrTx/>
              <a:buSzTx/>
              <a:buFontTx/>
              <a:buNone/>
              <a:tabLst/>
              <a:defRPr/>
            </a:pPr>
            <a:r>
              <a:rPr kumimoji="0" lang="en-US" sz="5996" b="1" i="0" u="none" strike="noStrike" kern="1200" cap="none" spc="0" normalizeH="0" baseline="0" noProof="0" dirty="0">
                <a:ln>
                  <a:noFill/>
                </a:ln>
                <a:solidFill>
                  <a:srgbClr val="FFFFFF"/>
                </a:solidFill>
                <a:effectLst/>
                <a:uLnTx/>
                <a:uFillTx/>
                <a:latin typeface="Roboto Bold"/>
                <a:ea typeface="Roboto Bold"/>
                <a:cs typeface="Roboto Bold"/>
                <a:sym typeface="Roboto Bold"/>
              </a:rPr>
              <a:t>Saturday, October 24th</a:t>
            </a:r>
          </a:p>
        </p:txBody>
      </p:sp>
      <p:sp>
        <p:nvSpPr>
          <p:cNvPr id="11" name="TextBox 11"/>
          <p:cNvSpPr txBox="1"/>
          <p:nvPr/>
        </p:nvSpPr>
        <p:spPr>
          <a:xfrm>
            <a:off x="6324599" y="2892417"/>
            <a:ext cx="9524999" cy="1283172"/>
          </a:xfrm>
          <a:prstGeom prst="rect">
            <a:avLst/>
          </a:prstGeom>
        </p:spPr>
        <p:txBody>
          <a:bodyPr wrap="square" lIns="0" tIns="0" rIns="0" bIns="0" rtlCol="0" anchor="t">
            <a:spAutoFit/>
          </a:bodyPr>
          <a:lstStyle/>
          <a:p>
            <a:pPr marL="0" marR="0" lvl="0" indent="0" algn="ctr" defTabSz="914400" rtl="0" eaLnBrk="1" fontAlgn="auto" latinLnBrk="0" hangingPunct="1">
              <a:lnSpc>
                <a:spcPts val="4958"/>
              </a:lnSpc>
              <a:spcBef>
                <a:spcPts val="0"/>
              </a:spcBef>
              <a:spcAft>
                <a:spcPts val="0"/>
              </a:spcAft>
              <a:buClrTx/>
              <a:buSzTx/>
              <a:buFontTx/>
              <a:buNone/>
              <a:tabLst/>
              <a:defRPr/>
            </a:pPr>
            <a:r>
              <a:rPr kumimoji="0" lang="en-US" sz="5833" b="1" i="0" u="none" strike="noStrike" kern="1200" cap="none" spc="0" normalizeH="0" baseline="0" noProof="0" dirty="0">
                <a:ln>
                  <a:noFill/>
                </a:ln>
                <a:solidFill>
                  <a:srgbClr val="FFFFFF"/>
                </a:solidFill>
                <a:effectLst/>
                <a:uLnTx/>
                <a:uFillTx/>
                <a:latin typeface="Roboto Bold"/>
                <a:ea typeface="Roboto Bold"/>
                <a:cs typeface="Roboto Bold"/>
                <a:sym typeface="Roboto Bold"/>
              </a:rPr>
              <a:t>Pittsford Community Church</a:t>
            </a:r>
          </a:p>
          <a:p>
            <a:pPr marL="0" marR="0" lvl="0" indent="0" algn="ctr" defTabSz="914400" rtl="0" eaLnBrk="1" fontAlgn="auto" latinLnBrk="0" hangingPunct="1">
              <a:lnSpc>
                <a:spcPts val="5354"/>
              </a:lnSpc>
              <a:spcBef>
                <a:spcPts val="0"/>
              </a:spcBef>
              <a:spcAft>
                <a:spcPts val="0"/>
              </a:spcAft>
              <a:buClrTx/>
              <a:buSzTx/>
              <a:buFontTx/>
              <a:buNone/>
              <a:tabLst/>
              <a:defRPr/>
            </a:pPr>
            <a:r>
              <a:rPr kumimoji="0" lang="en-US" sz="3824" b="1" i="0" u="none" strike="noStrike" kern="1200" cap="none" spc="0" normalizeH="0" baseline="0" noProof="0" dirty="0">
                <a:ln>
                  <a:noFill/>
                </a:ln>
                <a:solidFill>
                  <a:srgbClr val="FFFFFF"/>
                </a:solidFill>
                <a:effectLst/>
                <a:uLnTx/>
                <a:uFillTx/>
                <a:latin typeface="Roboto Bold"/>
                <a:ea typeface="Roboto Bold"/>
                <a:cs typeface="Roboto Bold"/>
                <a:sym typeface="Roboto Bold"/>
              </a:rPr>
              <a:t>421 Marsh Rd, Pittsford, NY</a:t>
            </a:r>
          </a:p>
        </p:txBody>
      </p:sp>
      <p:sp>
        <p:nvSpPr>
          <p:cNvPr id="12" name="TextBox 12"/>
          <p:cNvSpPr txBox="1"/>
          <p:nvPr/>
        </p:nvSpPr>
        <p:spPr>
          <a:xfrm>
            <a:off x="14214037" y="8094332"/>
            <a:ext cx="2966323" cy="564134"/>
          </a:xfrm>
          <a:prstGeom prst="rect">
            <a:avLst/>
          </a:prstGeom>
        </p:spPr>
        <p:txBody>
          <a:bodyPr lIns="0" tIns="0" rIns="0" bIns="0" rtlCol="0" anchor="t">
            <a:spAutoFit/>
          </a:bodyPr>
          <a:lstStyle/>
          <a:p>
            <a:pPr marL="0" marR="0" lvl="0" indent="0" algn="ctr" defTabSz="914400" rtl="0" eaLnBrk="1" fontAlgn="auto" latinLnBrk="0" hangingPunct="1">
              <a:lnSpc>
                <a:spcPts val="4605"/>
              </a:lnSpc>
              <a:spcBef>
                <a:spcPts val="0"/>
              </a:spcBef>
              <a:spcAft>
                <a:spcPts val="0"/>
              </a:spcAft>
              <a:buClrTx/>
              <a:buSzTx/>
              <a:buFontTx/>
              <a:buNone/>
              <a:tabLst/>
              <a:defRPr/>
            </a:pPr>
            <a:r>
              <a:rPr kumimoji="0" lang="en-US" sz="3289"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sym typeface="Canva Sans Bold"/>
              </a:rPr>
              <a:t>Jason McGuire</a:t>
            </a:r>
          </a:p>
        </p:txBody>
      </p:sp>
      <p:sp>
        <p:nvSpPr>
          <p:cNvPr id="13" name="TextBox 13"/>
          <p:cNvSpPr txBox="1"/>
          <p:nvPr/>
        </p:nvSpPr>
        <p:spPr>
          <a:xfrm>
            <a:off x="10515601" y="8119819"/>
            <a:ext cx="2716952" cy="551498"/>
          </a:xfrm>
          <a:prstGeom prst="rect">
            <a:avLst/>
          </a:prstGeom>
        </p:spPr>
        <p:txBody>
          <a:bodyPr wrap="square" lIns="0" tIns="0" rIns="0" bIns="0" rtlCol="0" anchor="t">
            <a:spAutoFit/>
          </a:bodyPr>
          <a:lstStyle/>
          <a:p>
            <a:pPr marL="0" marR="0" lvl="0" indent="0" algn="ctr" defTabSz="914400" rtl="0" eaLnBrk="1" fontAlgn="auto" latinLnBrk="0" hangingPunct="1">
              <a:lnSpc>
                <a:spcPts val="4612"/>
              </a:lnSpc>
              <a:spcBef>
                <a:spcPts val="0"/>
              </a:spcBef>
              <a:spcAft>
                <a:spcPts val="0"/>
              </a:spcAft>
              <a:buClrTx/>
              <a:buSzTx/>
              <a:buFontTx/>
              <a:buNone/>
              <a:tabLst/>
              <a:defRPr/>
            </a:pPr>
            <a:r>
              <a:rPr kumimoji="0" lang="en-US" sz="3294"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sym typeface="Canva Sans Bold"/>
              </a:rPr>
              <a:t>Bill Paige</a:t>
            </a:r>
          </a:p>
        </p:txBody>
      </p:sp>
      <p:sp>
        <p:nvSpPr>
          <p:cNvPr id="16" name="TextBox 16"/>
          <p:cNvSpPr txBox="1"/>
          <p:nvPr/>
        </p:nvSpPr>
        <p:spPr>
          <a:xfrm>
            <a:off x="5197530" y="6827794"/>
            <a:ext cx="2895997" cy="452432"/>
          </a:xfrm>
          <a:prstGeom prst="rect">
            <a:avLst/>
          </a:prstGeom>
        </p:spPr>
        <p:txBody>
          <a:bodyPr wrap="square" lIns="0" tIns="0" rIns="0" bIns="0" rtlCol="0" anchor="t">
            <a:spAutoFit/>
          </a:bodyPr>
          <a:lstStyle/>
          <a:p>
            <a:pPr marL="0" marR="0" lvl="0" indent="0" algn="ctr" defTabSz="914400" rtl="0" eaLnBrk="1" fontAlgn="auto" latinLnBrk="0" hangingPunct="1">
              <a:lnSpc>
                <a:spcPts val="3796"/>
              </a:lnSpc>
              <a:spcBef>
                <a:spcPts val="0"/>
              </a:spcBef>
              <a:spcAft>
                <a:spcPts val="0"/>
              </a:spcAft>
              <a:buClrTx/>
              <a:buSzTx/>
              <a:buFontTx/>
              <a:buNone/>
              <a:tabLst/>
              <a:defRPr/>
            </a:pPr>
            <a:r>
              <a:rPr kumimoji="0" lang="en-US" sz="2711"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sym typeface="Canva Sans Bold"/>
              </a:rPr>
              <a:t>Jay Cookingham</a:t>
            </a:r>
          </a:p>
        </p:txBody>
      </p:sp>
      <p:sp>
        <p:nvSpPr>
          <p:cNvPr id="19" name="TextBox 19"/>
          <p:cNvSpPr txBox="1"/>
          <p:nvPr/>
        </p:nvSpPr>
        <p:spPr>
          <a:xfrm>
            <a:off x="2358282" y="6827794"/>
            <a:ext cx="2414374" cy="452432"/>
          </a:xfrm>
          <a:prstGeom prst="rect">
            <a:avLst/>
          </a:prstGeom>
        </p:spPr>
        <p:txBody>
          <a:bodyPr lIns="0" tIns="0" rIns="0" bIns="0" rtlCol="0" anchor="t">
            <a:spAutoFit/>
          </a:bodyPr>
          <a:lstStyle/>
          <a:p>
            <a:pPr marL="0" marR="0" lvl="0" indent="0" algn="ctr" defTabSz="914400" rtl="0" eaLnBrk="1" fontAlgn="auto" latinLnBrk="0" hangingPunct="1">
              <a:lnSpc>
                <a:spcPts val="3796"/>
              </a:lnSpc>
              <a:spcBef>
                <a:spcPts val="0"/>
              </a:spcBef>
              <a:spcAft>
                <a:spcPts val="0"/>
              </a:spcAft>
              <a:buClrTx/>
              <a:buSzTx/>
              <a:buFontTx/>
              <a:buNone/>
              <a:tabLst/>
              <a:defRPr/>
            </a:pPr>
            <a:r>
              <a:rPr kumimoji="0" lang="en-US" sz="2711"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sym typeface="Canva Sans Bold"/>
              </a:rPr>
              <a:t>Joel Rissinger</a:t>
            </a:r>
          </a:p>
        </p:txBody>
      </p:sp>
      <p:sp>
        <p:nvSpPr>
          <p:cNvPr id="20" name="TextBox 20"/>
          <p:cNvSpPr txBox="1"/>
          <p:nvPr/>
        </p:nvSpPr>
        <p:spPr>
          <a:xfrm>
            <a:off x="11391250" y="4497145"/>
            <a:ext cx="4763150" cy="666849"/>
          </a:xfrm>
          <a:prstGeom prst="rect">
            <a:avLst/>
          </a:prstGeom>
        </p:spPr>
        <p:txBody>
          <a:bodyPr wrap="square" lIns="0" tIns="0" rIns="0" bIns="0" rtlCol="0" anchor="t">
            <a:spAutoFit/>
          </a:bodyPr>
          <a:lstStyle/>
          <a:p>
            <a:pPr marL="0" marR="0" lvl="0" indent="0" algn="ctr" defTabSz="914400" rtl="0" eaLnBrk="1" fontAlgn="auto" latinLnBrk="0" hangingPunct="1">
              <a:lnSpc>
                <a:spcPts val="56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Roboto Bold"/>
                <a:ea typeface="Roboto Bold"/>
                <a:cs typeface="Roboto Bold"/>
                <a:sym typeface="Roboto Bold"/>
              </a:rPr>
              <a:t>Keynote Speakers</a:t>
            </a:r>
          </a:p>
        </p:txBody>
      </p:sp>
      <p:sp>
        <p:nvSpPr>
          <p:cNvPr id="21" name="TextBox 21"/>
          <p:cNvSpPr txBox="1"/>
          <p:nvPr/>
        </p:nvSpPr>
        <p:spPr>
          <a:xfrm>
            <a:off x="457016" y="7282983"/>
            <a:ext cx="9368953" cy="1764714"/>
          </a:xfrm>
          <a:prstGeom prst="rect">
            <a:avLst/>
          </a:prstGeom>
        </p:spPr>
        <p:txBody>
          <a:bodyPr wrap="square" lIns="0" tIns="0" rIns="0" bIns="0" rtlCol="0" anchor="t">
            <a:spAutoFit/>
          </a:bodyPr>
          <a:lstStyle/>
          <a:p>
            <a:pPr marL="0" marR="0" lvl="0" indent="0" algn="ctr" defTabSz="914400" rtl="0" eaLnBrk="1" fontAlgn="auto" latinLnBrk="0" hangingPunct="1">
              <a:lnSpc>
                <a:spcPts val="4680"/>
              </a:lnSpc>
              <a:spcBef>
                <a:spcPts val="0"/>
              </a:spcBef>
              <a:spcAft>
                <a:spcPts val="0"/>
              </a:spcAft>
              <a:buClrTx/>
              <a:buSzTx/>
              <a:buFontTx/>
              <a:buNone/>
              <a:tabLst/>
              <a:defRPr/>
            </a:pPr>
            <a:r>
              <a:rPr kumimoji="0" lang="en-US" sz="3343" b="1" i="0" u="none" strike="noStrike" kern="1200" cap="none" spc="0" normalizeH="0" baseline="0" noProof="0" dirty="0">
                <a:ln>
                  <a:noFill/>
                </a:ln>
                <a:solidFill>
                  <a:srgbClr val="FFFFFF"/>
                </a:solidFill>
                <a:effectLst/>
                <a:uLnTx/>
                <a:uFillTx/>
                <a:latin typeface="Roboto Bold"/>
                <a:ea typeface="Roboto Bold"/>
                <a:cs typeface="Roboto Bold"/>
                <a:sym typeface="Roboto Bold"/>
              </a:rPr>
              <a:t>16 Seminar Options,</a:t>
            </a:r>
          </a:p>
          <a:p>
            <a:pPr marL="0" marR="0" lvl="0" indent="0" algn="ctr" defTabSz="914400" rtl="0" eaLnBrk="1" fontAlgn="auto" latinLnBrk="0" hangingPunct="1">
              <a:lnSpc>
                <a:spcPts val="4680"/>
              </a:lnSpc>
              <a:spcBef>
                <a:spcPts val="0"/>
              </a:spcBef>
              <a:spcAft>
                <a:spcPts val="0"/>
              </a:spcAft>
              <a:buClrTx/>
              <a:buSzTx/>
              <a:buFontTx/>
              <a:buNone/>
              <a:tabLst/>
              <a:defRPr/>
            </a:pPr>
            <a:r>
              <a:rPr kumimoji="0" lang="en-US" sz="3343" b="1" i="0" u="none" strike="noStrike" kern="1200" cap="none" spc="0" normalizeH="0" baseline="0" noProof="0" dirty="0">
                <a:ln>
                  <a:noFill/>
                </a:ln>
                <a:solidFill>
                  <a:srgbClr val="FFFFFF"/>
                </a:solidFill>
                <a:effectLst/>
                <a:uLnTx/>
                <a:uFillTx/>
                <a:latin typeface="Roboto Bold"/>
                <a:ea typeface="Roboto Bold"/>
                <a:cs typeface="Roboto Bold"/>
                <a:sym typeface="Roboto Bold"/>
              </a:rPr>
              <a:t>Resources from Dozens of Ministries,</a:t>
            </a:r>
          </a:p>
          <a:p>
            <a:pPr marL="0" marR="0" lvl="0" indent="0" algn="ctr" defTabSz="914400" rtl="0" eaLnBrk="1" fontAlgn="auto" latinLnBrk="0" hangingPunct="1">
              <a:lnSpc>
                <a:spcPts val="4680"/>
              </a:lnSpc>
              <a:spcBef>
                <a:spcPts val="0"/>
              </a:spcBef>
              <a:spcAft>
                <a:spcPts val="0"/>
              </a:spcAft>
              <a:buClrTx/>
              <a:buSzTx/>
              <a:buFontTx/>
              <a:buNone/>
              <a:tabLst/>
              <a:defRPr/>
            </a:pPr>
            <a:r>
              <a:rPr kumimoji="0" lang="en-US" sz="3343" b="1" i="0" u="none" strike="noStrike" kern="1200" cap="none" spc="0" normalizeH="0" baseline="0" noProof="0" dirty="0">
                <a:ln>
                  <a:noFill/>
                </a:ln>
                <a:solidFill>
                  <a:srgbClr val="FFFFFF"/>
                </a:solidFill>
                <a:effectLst/>
                <a:uLnTx/>
                <a:uFillTx/>
                <a:latin typeface="Roboto Bold"/>
                <a:ea typeface="Roboto Bold"/>
                <a:cs typeface="Roboto Bold"/>
                <a:sym typeface="Roboto Bold"/>
              </a:rPr>
              <a:t>&amp; Hundreds of Men with One Mission!</a:t>
            </a:r>
          </a:p>
        </p:txBody>
      </p:sp>
      <p:sp>
        <p:nvSpPr>
          <p:cNvPr id="22" name="TextBox 22"/>
          <p:cNvSpPr txBox="1"/>
          <p:nvPr/>
        </p:nvSpPr>
        <p:spPr>
          <a:xfrm>
            <a:off x="2390551" y="9247803"/>
            <a:ext cx="14373449" cy="737381"/>
          </a:xfrm>
          <a:prstGeom prst="rect">
            <a:avLst/>
          </a:prstGeom>
          <a:noFill/>
          <a:effectLst/>
        </p:spPr>
        <p:txBody>
          <a:bodyPr wrap="square" lIns="0" tIns="0" rIns="0" bIns="0" rtlCol="0" anchor="t">
            <a:spAutoFit/>
          </a:bodyPr>
          <a:lstStyle/>
          <a:p>
            <a:pPr marL="0" marR="0" lvl="0" indent="0" algn="ctr" defTabSz="914400" rtl="0" eaLnBrk="1" fontAlgn="auto" latinLnBrk="0" hangingPunct="1">
              <a:lnSpc>
                <a:spcPts val="6159"/>
              </a:lnSpc>
              <a:spcBef>
                <a:spcPts val="0"/>
              </a:spcBef>
              <a:spcAft>
                <a:spcPts val="0"/>
              </a:spcAft>
              <a:buClrTx/>
              <a:buSzTx/>
              <a:buFontTx/>
              <a:buNone/>
              <a:tabLst/>
              <a:defRPr/>
            </a:pPr>
            <a:r>
              <a:rPr kumimoji="0" lang="en-US" sz="4399" b="1" i="0" u="none" strike="noStrike" kern="1200" cap="none" spc="0" normalizeH="0" baseline="0" noProof="0" dirty="0">
                <a:ln>
                  <a:noFill/>
                </a:ln>
                <a:solidFill>
                  <a:srgbClr val="FDCD3F"/>
                </a:solidFill>
                <a:effectLst/>
                <a:uLnTx/>
                <a:uFillTx/>
                <a:latin typeface="Roboto Bold"/>
                <a:ea typeface="Roboto Bold"/>
                <a:cs typeface="Roboto Bold"/>
                <a:sym typeface="Roboto Bold"/>
              </a:rPr>
              <a:t>REGISTER WITH THE MEN OF THIS CHURCH FOR $52</a:t>
            </a:r>
          </a:p>
        </p:txBody>
      </p:sp>
      <p:pic>
        <p:nvPicPr>
          <p:cNvPr id="23" name="Google Shape;313;p10">
            <a:extLst>
              <a:ext uri="{FF2B5EF4-FFF2-40B4-BE49-F238E27FC236}">
                <a16:creationId xmlns:a16="http://schemas.microsoft.com/office/drawing/2014/main" id="{F2EE9002-D0BA-CAE3-1D18-A3C65852E20F}"/>
              </a:ext>
            </a:extLst>
          </p:cNvPr>
          <p:cNvPicPr preferRelativeResize="0"/>
          <p:nvPr/>
        </p:nvPicPr>
        <p:blipFill>
          <a:blip r:embed="rId5">
            <a:extLst>
              <a:ext uri="{28A0092B-C50C-407E-A947-70E740481C1C}">
                <a14:useLocalDpi xmlns:a14="http://schemas.microsoft.com/office/drawing/2010/main" val="0"/>
              </a:ext>
            </a:extLst>
          </a:blip>
          <a:srcRect/>
          <a:stretch/>
        </p:blipFill>
        <p:spPr>
          <a:xfrm>
            <a:off x="10615514" y="5577846"/>
            <a:ext cx="2517126" cy="2517126"/>
          </a:xfrm>
          <a:prstGeom prst="rect">
            <a:avLst/>
          </a:prstGeom>
          <a:noFill/>
          <a:ln>
            <a:noFill/>
          </a:ln>
        </p:spPr>
      </p:pic>
      <p:pic>
        <p:nvPicPr>
          <p:cNvPr id="24" name="Google Shape;311;p10">
            <a:extLst>
              <a:ext uri="{FF2B5EF4-FFF2-40B4-BE49-F238E27FC236}">
                <a16:creationId xmlns:a16="http://schemas.microsoft.com/office/drawing/2014/main" id="{598DB739-6FC4-741F-C3E6-AA76AC95E574}"/>
              </a:ext>
            </a:extLst>
          </p:cNvPr>
          <p:cNvPicPr preferRelativeResize="0">
            <a:picLocks/>
          </p:cNvPicPr>
          <p:nvPr/>
        </p:nvPicPr>
        <p:blipFill>
          <a:blip r:embed="rId6">
            <a:extLst>
              <a:ext uri="{28A0092B-C50C-407E-A947-70E740481C1C}">
                <a14:useLocalDpi xmlns:a14="http://schemas.microsoft.com/office/drawing/2010/main" val="0"/>
              </a:ext>
            </a:extLst>
          </a:blip>
          <a:srcRect/>
          <a:stretch/>
        </p:blipFill>
        <p:spPr>
          <a:xfrm>
            <a:off x="14563510" y="5577846"/>
            <a:ext cx="2572176" cy="2516486"/>
          </a:xfrm>
          <a:prstGeom prst="rect">
            <a:avLst/>
          </a:prstGeom>
          <a:noFill/>
          <a:ln>
            <a:noFill/>
          </a:ln>
        </p:spPr>
      </p:pic>
      <p:pic>
        <p:nvPicPr>
          <p:cNvPr id="26" name="Picture 25">
            <a:extLst>
              <a:ext uri="{FF2B5EF4-FFF2-40B4-BE49-F238E27FC236}">
                <a16:creationId xmlns:a16="http://schemas.microsoft.com/office/drawing/2014/main" id="{9204FBBB-C7D6-1985-C506-026DE22D16C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2519846" y="4588030"/>
            <a:ext cx="1901090" cy="2182866"/>
          </a:xfrm>
          <a:prstGeom prst="rect">
            <a:avLst/>
          </a:prstGeom>
        </p:spPr>
      </p:pic>
      <p:pic>
        <p:nvPicPr>
          <p:cNvPr id="5" name="Picture 4">
            <a:extLst>
              <a:ext uri="{FF2B5EF4-FFF2-40B4-BE49-F238E27FC236}">
                <a16:creationId xmlns:a16="http://schemas.microsoft.com/office/drawing/2014/main" id="{CDCEE43F-97D3-90E9-DAD5-45D6D9A7438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5552741" y="4581859"/>
            <a:ext cx="2185573" cy="218557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D2D42"/>
        </a:solidFill>
        <a:effectLst/>
      </p:bgPr>
    </p:bg>
    <p:spTree>
      <p:nvGrpSpPr>
        <p:cNvPr id="1" name=""/>
        <p:cNvGrpSpPr/>
        <p:nvPr/>
      </p:nvGrpSpPr>
      <p:grpSpPr>
        <a:xfrm>
          <a:off x="0" y="0"/>
          <a:ext cx="0" cy="0"/>
          <a:chOff x="0" y="0"/>
          <a:chExt cx="0" cy="0"/>
        </a:xfrm>
      </p:grpSpPr>
      <p:sp>
        <p:nvSpPr>
          <p:cNvPr id="2" name="Freeform 2"/>
          <p:cNvSpPr/>
          <p:nvPr/>
        </p:nvSpPr>
        <p:spPr>
          <a:xfrm>
            <a:off x="-6286500" y="-2931795"/>
            <a:ext cx="30861000" cy="16150590"/>
          </a:xfrm>
          <a:custGeom>
            <a:avLst/>
            <a:gdLst/>
            <a:ahLst/>
            <a:cxnLst/>
            <a:rect l="l" t="t" r="r" b="b"/>
            <a:pathLst>
              <a:path w="30861000" h="16150590">
                <a:moveTo>
                  <a:pt x="0" y="0"/>
                </a:moveTo>
                <a:lnTo>
                  <a:pt x="30861000" y="0"/>
                </a:lnTo>
                <a:lnTo>
                  <a:pt x="30861000" y="16150590"/>
                </a:lnTo>
                <a:lnTo>
                  <a:pt x="0" y="16150590"/>
                </a:lnTo>
                <a:lnTo>
                  <a:pt x="0" y="0"/>
                </a:lnTo>
                <a:close/>
              </a:path>
            </a:pathLst>
          </a:custGeom>
          <a:blipFill>
            <a:blip r:embed="rId2">
              <a:alphaModFix amt="15000"/>
            </a:blip>
            <a:stretch>
              <a:fillRect t="-13694" b="-13694"/>
            </a:stretch>
          </a:blipFill>
        </p:spPr>
        <p:txBody>
          <a:bodyPr/>
          <a:lstStyle/>
          <a:p>
            <a:endParaRPr lang="en-US"/>
          </a:p>
        </p:txBody>
      </p:sp>
      <p:sp>
        <p:nvSpPr>
          <p:cNvPr id="3" name="Freeform 3"/>
          <p:cNvSpPr/>
          <p:nvPr/>
        </p:nvSpPr>
        <p:spPr>
          <a:xfrm>
            <a:off x="739877" y="278986"/>
            <a:ext cx="2380744" cy="2360042"/>
          </a:xfrm>
          <a:custGeom>
            <a:avLst/>
            <a:gdLst/>
            <a:ahLst/>
            <a:cxnLst/>
            <a:rect l="l" t="t" r="r" b="b"/>
            <a:pathLst>
              <a:path w="2380744" h="2360042">
                <a:moveTo>
                  <a:pt x="0" y="0"/>
                </a:moveTo>
                <a:lnTo>
                  <a:pt x="2380744" y="0"/>
                </a:lnTo>
                <a:lnTo>
                  <a:pt x="2380744" y="2360042"/>
                </a:lnTo>
                <a:lnTo>
                  <a:pt x="0" y="2360042"/>
                </a:lnTo>
                <a:lnTo>
                  <a:pt x="0" y="0"/>
                </a:lnTo>
                <a:close/>
              </a:path>
            </a:pathLst>
          </a:custGeom>
          <a:blipFill>
            <a:blip r:embed="rId3"/>
            <a:stretch>
              <a:fillRect t="-438" b="-438"/>
            </a:stretch>
          </a:blipFill>
        </p:spPr>
        <p:txBody>
          <a:bodyPr/>
          <a:lstStyle/>
          <a:p>
            <a:endParaRPr lang="en-US"/>
          </a:p>
        </p:txBody>
      </p:sp>
      <p:sp>
        <p:nvSpPr>
          <p:cNvPr id="4" name="TextBox 4"/>
          <p:cNvSpPr txBox="1"/>
          <p:nvPr/>
        </p:nvSpPr>
        <p:spPr>
          <a:xfrm>
            <a:off x="6096000" y="642431"/>
            <a:ext cx="8534400" cy="1214731"/>
          </a:xfrm>
          <a:prstGeom prst="rect">
            <a:avLst/>
          </a:prstGeom>
        </p:spPr>
        <p:txBody>
          <a:bodyPr wrap="square" lIns="0" tIns="0" rIns="0" bIns="0" rtlCol="0" anchor="t">
            <a:spAutoFit/>
          </a:bodyPr>
          <a:lstStyle/>
          <a:p>
            <a:pPr algn="ctr">
              <a:lnSpc>
                <a:spcPts val="9908"/>
              </a:lnSpc>
            </a:pPr>
            <a:r>
              <a:rPr lang="en-US" sz="7077" b="1" dirty="0">
                <a:solidFill>
                  <a:srgbClr val="FFFFFF"/>
                </a:solidFill>
                <a:latin typeface="Roboto Bold"/>
                <a:ea typeface="Roboto Bold"/>
                <a:cs typeface="Roboto Bold"/>
                <a:sym typeface="Roboto Bold"/>
              </a:rPr>
              <a:t>Morning Seminars</a:t>
            </a:r>
          </a:p>
        </p:txBody>
      </p:sp>
      <p:sp>
        <p:nvSpPr>
          <p:cNvPr id="5" name="TextBox 5"/>
          <p:cNvSpPr txBox="1"/>
          <p:nvPr/>
        </p:nvSpPr>
        <p:spPr>
          <a:xfrm>
            <a:off x="1245047" y="2982338"/>
            <a:ext cx="18961504" cy="7116435"/>
          </a:xfrm>
          <a:prstGeom prst="rect">
            <a:avLst/>
          </a:prstGeom>
        </p:spPr>
        <p:txBody>
          <a:bodyPr lIns="0" tIns="0" rIns="0" bIns="0" rtlCol="0" anchor="t">
            <a:spAutoFit/>
          </a:bodyPr>
          <a:lstStyle/>
          <a:p>
            <a:pPr algn="just">
              <a:lnSpc>
                <a:spcPts val="5148"/>
              </a:lnSpc>
            </a:pPr>
            <a:r>
              <a:rPr lang="en-US" sz="4255" b="1" dirty="0">
                <a:solidFill>
                  <a:srgbClr val="FFFFFF"/>
                </a:solidFill>
                <a:latin typeface="Roboto Bold"/>
                <a:ea typeface="Roboto Bold"/>
                <a:cs typeface="Roboto Bold"/>
                <a:sym typeface="Roboto Bold"/>
              </a:rPr>
              <a:t>1. Husbands Who Love Like Jesus</a:t>
            </a:r>
          </a:p>
          <a:p>
            <a:pPr algn="just">
              <a:lnSpc>
                <a:spcPts val="3861"/>
              </a:lnSpc>
            </a:pPr>
            <a:r>
              <a:rPr lang="en-US" sz="3191" dirty="0">
                <a:solidFill>
                  <a:srgbClr val="FFFFFF"/>
                </a:solidFill>
                <a:latin typeface="Roboto"/>
                <a:ea typeface="Roboto"/>
                <a:cs typeface="Roboto"/>
                <a:sym typeface="Roboto"/>
              </a:rPr>
              <a:t>      Joel Rissinger, Joel Rissinger Ministries, Storrs Mansfield, CT</a:t>
            </a:r>
          </a:p>
          <a:p>
            <a:pPr algn="just">
              <a:lnSpc>
                <a:spcPts val="3268"/>
              </a:lnSpc>
            </a:pPr>
            <a:endParaRPr lang="en-US" sz="2000" dirty="0">
              <a:solidFill>
                <a:srgbClr val="FFFFFF"/>
              </a:solidFill>
              <a:latin typeface="Roboto"/>
              <a:ea typeface="Roboto"/>
              <a:cs typeface="Roboto"/>
              <a:sym typeface="Roboto"/>
            </a:endParaRPr>
          </a:p>
          <a:p>
            <a:pPr algn="just">
              <a:lnSpc>
                <a:spcPts val="5148"/>
              </a:lnSpc>
            </a:pPr>
            <a:r>
              <a:rPr lang="en-US" sz="4255" b="1" dirty="0">
                <a:solidFill>
                  <a:srgbClr val="FFFFFF"/>
                </a:solidFill>
                <a:latin typeface="Roboto Bold"/>
                <a:ea typeface="Roboto Bold"/>
                <a:cs typeface="Roboto Bold"/>
                <a:sym typeface="Roboto Bold"/>
              </a:rPr>
              <a:t>2. Corn Flakes and Hammers</a:t>
            </a:r>
          </a:p>
          <a:p>
            <a:pPr indent="566738" algn="just">
              <a:lnSpc>
                <a:spcPts val="3861"/>
              </a:lnSpc>
            </a:pPr>
            <a:r>
              <a:rPr lang="en-US" sz="3200" dirty="0">
                <a:solidFill>
                  <a:schemeClr val="bg1"/>
                </a:solidFill>
                <a:latin typeface="Roboto" panose="02000000000000000000" pitchFamily="2" charset="0"/>
                <a:ea typeface="Roboto" panose="02000000000000000000" pitchFamily="2" charset="0"/>
                <a:cs typeface="Roboto" panose="02000000000000000000" pitchFamily="2" charset="0"/>
                <a:sym typeface="Arial"/>
              </a:rPr>
              <a:t>Dale Kinkade, Christian Service Brigade, Leavittsburg, OH</a:t>
            </a:r>
          </a:p>
          <a:p>
            <a:pPr indent="566738" algn="just">
              <a:lnSpc>
                <a:spcPts val="3861"/>
              </a:lnSpc>
            </a:pPr>
            <a:endParaRPr lang="en-US" sz="3191" dirty="0">
              <a:solidFill>
                <a:schemeClr val="bg1"/>
              </a:solidFill>
              <a:latin typeface="Roboto"/>
              <a:ea typeface="Roboto"/>
              <a:cs typeface="Roboto"/>
              <a:sym typeface="Roboto"/>
            </a:endParaRPr>
          </a:p>
          <a:p>
            <a:pPr algn="just">
              <a:lnSpc>
                <a:spcPts val="5148"/>
              </a:lnSpc>
            </a:pPr>
            <a:r>
              <a:rPr lang="en-US" sz="4255" b="1" dirty="0">
                <a:solidFill>
                  <a:srgbClr val="FFFFFF"/>
                </a:solidFill>
                <a:latin typeface="Roboto Bold"/>
                <a:ea typeface="Roboto Bold"/>
                <a:cs typeface="Roboto Bold"/>
                <a:sym typeface="Roboto Bold"/>
              </a:rPr>
              <a:t>3. BATTLEPLAN: Strategies for Godly Sexuality</a:t>
            </a:r>
          </a:p>
          <a:p>
            <a:pPr algn="just">
              <a:lnSpc>
                <a:spcPts val="3861"/>
              </a:lnSpc>
            </a:pPr>
            <a:r>
              <a:rPr lang="en-US" sz="3190" b="1" dirty="0">
                <a:solidFill>
                  <a:schemeClr val="bg1"/>
                </a:solidFill>
                <a:latin typeface="Roboto" panose="02000000000000000000" pitchFamily="2" charset="0"/>
                <a:ea typeface="Roboto" panose="02000000000000000000" pitchFamily="2" charset="0"/>
                <a:cs typeface="Roboto" panose="02000000000000000000" pitchFamily="2" charset="0"/>
                <a:sym typeface="Roboto Bold"/>
              </a:rPr>
              <a:t>      </a:t>
            </a:r>
            <a:r>
              <a:rPr lang="en-US" sz="3190" dirty="0">
                <a:solidFill>
                  <a:schemeClr val="bg1"/>
                </a:solidFill>
                <a:latin typeface="Roboto" panose="02000000000000000000" pitchFamily="2" charset="0"/>
                <a:ea typeface="Roboto" panose="02000000000000000000" pitchFamily="2" charset="0"/>
                <a:cs typeface="Roboto" panose="02000000000000000000" pitchFamily="2" charset="0"/>
                <a:sym typeface="Arial"/>
              </a:rPr>
              <a:t>Jason </a:t>
            </a:r>
            <a:r>
              <a:rPr lang="en-US" sz="3190" dirty="0" err="1">
                <a:solidFill>
                  <a:schemeClr val="bg1"/>
                </a:solidFill>
                <a:latin typeface="Roboto" panose="02000000000000000000" pitchFamily="2" charset="0"/>
                <a:ea typeface="Roboto" panose="02000000000000000000" pitchFamily="2" charset="0"/>
                <a:cs typeface="Roboto" panose="02000000000000000000" pitchFamily="2" charset="0"/>
                <a:sym typeface="Arial"/>
              </a:rPr>
              <a:t>Maybray</a:t>
            </a:r>
            <a:r>
              <a:rPr lang="en-US" sz="3190" dirty="0">
                <a:solidFill>
                  <a:schemeClr val="bg1"/>
                </a:solidFill>
                <a:latin typeface="Roboto" panose="02000000000000000000" pitchFamily="2" charset="0"/>
                <a:ea typeface="Roboto" panose="02000000000000000000" pitchFamily="2" charset="0"/>
                <a:cs typeface="Roboto" panose="02000000000000000000" pitchFamily="2" charset="0"/>
                <a:sym typeface="Arial"/>
              </a:rPr>
              <a:t>, WNY Freedom Group, Hamburg, NY</a:t>
            </a:r>
            <a:endParaRPr lang="en-US" sz="3190" dirty="0">
              <a:solidFill>
                <a:schemeClr val="bg1"/>
              </a:solidFill>
              <a:latin typeface="Roboto" panose="02000000000000000000" pitchFamily="2" charset="0"/>
              <a:ea typeface="Roboto" panose="02000000000000000000" pitchFamily="2" charset="0"/>
              <a:cs typeface="Roboto" panose="02000000000000000000" pitchFamily="2" charset="0"/>
            </a:endParaRPr>
          </a:p>
          <a:p>
            <a:pPr algn="just">
              <a:lnSpc>
                <a:spcPts val="3268"/>
              </a:lnSpc>
            </a:pPr>
            <a:endParaRPr lang="en-US" sz="3191" dirty="0">
              <a:solidFill>
                <a:srgbClr val="FFFFFF"/>
              </a:solidFill>
              <a:latin typeface="Roboto"/>
              <a:ea typeface="Roboto"/>
              <a:cs typeface="Roboto"/>
              <a:sym typeface="Roboto"/>
            </a:endParaRPr>
          </a:p>
          <a:p>
            <a:pPr algn="just">
              <a:lnSpc>
                <a:spcPts val="5148"/>
              </a:lnSpc>
            </a:pPr>
            <a:r>
              <a:rPr lang="en-US" sz="4255" b="1" dirty="0">
                <a:solidFill>
                  <a:srgbClr val="FFFFFF"/>
                </a:solidFill>
                <a:latin typeface="Roboto Bold"/>
                <a:ea typeface="Roboto Bold"/>
                <a:cs typeface="Roboto Bold"/>
                <a:sym typeface="Roboto Bold"/>
              </a:rPr>
              <a:t>4. </a:t>
            </a:r>
            <a:r>
              <a:rPr lang="en-US" sz="4260" b="1" dirty="0">
                <a:solidFill>
                  <a:schemeClr val="bg1"/>
                </a:solidFill>
                <a:latin typeface="Roboto Bold" panose="02000000000000000000" charset="0"/>
                <a:ea typeface="Roboto Bold" panose="02000000000000000000" charset="0"/>
                <a:cs typeface="Roboto" panose="02000000000000000000" pitchFamily="2" charset="0"/>
                <a:sym typeface="Arial"/>
              </a:rPr>
              <a:t>Types and Telos: Growing in God’s Word</a:t>
            </a:r>
            <a:endParaRPr lang="en-US" sz="4260" dirty="0">
              <a:solidFill>
                <a:schemeClr val="bg1"/>
              </a:solidFill>
              <a:latin typeface="Roboto Bold" panose="02000000000000000000" charset="0"/>
              <a:ea typeface="Roboto Bold" panose="02000000000000000000" charset="0"/>
              <a:cs typeface="Roboto" panose="02000000000000000000" pitchFamily="2" charset="0"/>
            </a:endParaRPr>
          </a:p>
          <a:p>
            <a:pPr lvl="0" indent="566738" algn="l" rtl="0">
              <a:lnSpc>
                <a:spcPct val="90000"/>
              </a:lnSpc>
              <a:spcBef>
                <a:spcPts val="400"/>
              </a:spcBef>
              <a:spcAft>
                <a:spcPts val="0"/>
              </a:spcAft>
              <a:buClr>
                <a:srgbClr val="4C8BD0"/>
              </a:buClr>
              <a:buSzPts val="1300"/>
              <a:buNone/>
            </a:pPr>
            <a:r>
              <a:rPr lang="en-US" sz="3190" dirty="0">
                <a:solidFill>
                  <a:schemeClr val="bg1"/>
                </a:solidFill>
                <a:latin typeface="Roboto" panose="02000000000000000000" pitchFamily="2" charset="0"/>
                <a:ea typeface="Roboto" panose="02000000000000000000" pitchFamily="2" charset="0"/>
                <a:cs typeface="Roboto" panose="02000000000000000000" pitchFamily="2" charset="0"/>
                <a:sym typeface="Arial"/>
              </a:rPr>
              <a:t>Jason Drapeau, </a:t>
            </a:r>
            <a:r>
              <a:rPr lang="en-US" sz="3190" dirty="0" err="1">
                <a:solidFill>
                  <a:schemeClr val="bg1"/>
                </a:solidFill>
                <a:latin typeface="Roboto" panose="02000000000000000000" pitchFamily="2" charset="0"/>
                <a:ea typeface="Roboto" panose="02000000000000000000" pitchFamily="2" charset="0"/>
                <a:cs typeface="Roboto" panose="02000000000000000000" pitchFamily="2" charset="0"/>
                <a:sym typeface="Arial"/>
              </a:rPr>
              <a:t>Relationslips</a:t>
            </a:r>
            <a:r>
              <a:rPr lang="en-US" sz="3190" dirty="0">
                <a:solidFill>
                  <a:schemeClr val="bg1"/>
                </a:solidFill>
                <a:latin typeface="Roboto" panose="02000000000000000000" pitchFamily="2" charset="0"/>
                <a:ea typeface="Roboto" panose="02000000000000000000" pitchFamily="2" charset="0"/>
                <a:cs typeface="Roboto" panose="02000000000000000000" pitchFamily="2" charset="0"/>
                <a:sym typeface="Arial"/>
              </a:rPr>
              <a:t>, West Seneca, NY</a:t>
            </a:r>
          </a:p>
          <a:p>
            <a:pPr algn="just">
              <a:lnSpc>
                <a:spcPts val="4838"/>
              </a:lnSpc>
            </a:pPr>
            <a:endParaRPr lang="en-US" sz="3191" dirty="0">
              <a:solidFill>
                <a:srgbClr val="FFFFFF"/>
              </a:solidFill>
              <a:latin typeface="Roboto"/>
              <a:ea typeface="Roboto"/>
              <a:cs typeface="Roboto"/>
              <a:sym typeface="Roboto"/>
            </a:endParaRPr>
          </a:p>
          <a:p>
            <a:pPr algn="just">
              <a:lnSpc>
                <a:spcPts val="4608"/>
              </a:lnSpc>
            </a:pPr>
            <a:endParaRPr lang="en-US" sz="3191" dirty="0">
              <a:solidFill>
                <a:srgbClr val="FFFFFF"/>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D2D42"/>
        </a:solidFill>
        <a:effectLst/>
      </p:bgPr>
    </p:bg>
    <p:spTree>
      <p:nvGrpSpPr>
        <p:cNvPr id="1" name=""/>
        <p:cNvGrpSpPr/>
        <p:nvPr/>
      </p:nvGrpSpPr>
      <p:grpSpPr>
        <a:xfrm>
          <a:off x="0" y="0"/>
          <a:ext cx="0" cy="0"/>
          <a:chOff x="0" y="0"/>
          <a:chExt cx="0" cy="0"/>
        </a:xfrm>
      </p:grpSpPr>
      <p:sp>
        <p:nvSpPr>
          <p:cNvPr id="2" name="Freeform 2"/>
          <p:cNvSpPr/>
          <p:nvPr/>
        </p:nvSpPr>
        <p:spPr>
          <a:xfrm>
            <a:off x="-6286500" y="-2931795"/>
            <a:ext cx="30861000" cy="16150590"/>
          </a:xfrm>
          <a:custGeom>
            <a:avLst/>
            <a:gdLst/>
            <a:ahLst/>
            <a:cxnLst/>
            <a:rect l="l" t="t" r="r" b="b"/>
            <a:pathLst>
              <a:path w="30861000" h="16150590">
                <a:moveTo>
                  <a:pt x="0" y="0"/>
                </a:moveTo>
                <a:lnTo>
                  <a:pt x="30861000" y="0"/>
                </a:lnTo>
                <a:lnTo>
                  <a:pt x="30861000" y="16150590"/>
                </a:lnTo>
                <a:lnTo>
                  <a:pt x="0" y="16150590"/>
                </a:lnTo>
                <a:lnTo>
                  <a:pt x="0" y="0"/>
                </a:lnTo>
                <a:close/>
              </a:path>
            </a:pathLst>
          </a:custGeom>
          <a:blipFill>
            <a:blip r:embed="rId2">
              <a:alphaModFix amt="15000"/>
            </a:blip>
            <a:stretch>
              <a:fillRect t="-13694" b="-13694"/>
            </a:stretch>
          </a:blipFill>
        </p:spPr>
        <p:txBody>
          <a:bodyPr/>
          <a:lstStyle/>
          <a:p>
            <a:endParaRPr lang="en-US"/>
          </a:p>
        </p:txBody>
      </p:sp>
      <p:sp>
        <p:nvSpPr>
          <p:cNvPr id="3" name="Freeform 3"/>
          <p:cNvSpPr/>
          <p:nvPr/>
        </p:nvSpPr>
        <p:spPr>
          <a:xfrm>
            <a:off x="739877" y="278986"/>
            <a:ext cx="2380744" cy="2360042"/>
          </a:xfrm>
          <a:custGeom>
            <a:avLst/>
            <a:gdLst/>
            <a:ahLst/>
            <a:cxnLst/>
            <a:rect l="l" t="t" r="r" b="b"/>
            <a:pathLst>
              <a:path w="2380744" h="2360042">
                <a:moveTo>
                  <a:pt x="0" y="0"/>
                </a:moveTo>
                <a:lnTo>
                  <a:pt x="2380744" y="0"/>
                </a:lnTo>
                <a:lnTo>
                  <a:pt x="2380744" y="2360042"/>
                </a:lnTo>
                <a:lnTo>
                  <a:pt x="0" y="2360042"/>
                </a:lnTo>
                <a:lnTo>
                  <a:pt x="0" y="0"/>
                </a:lnTo>
                <a:close/>
              </a:path>
            </a:pathLst>
          </a:custGeom>
          <a:blipFill>
            <a:blip r:embed="rId3"/>
            <a:stretch>
              <a:fillRect t="-438" b="-438"/>
            </a:stretch>
          </a:blipFill>
        </p:spPr>
        <p:txBody>
          <a:bodyPr/>
          <a:lstStyle/>
          <a:p>
            <a:endParaRPr lang="en-US"/>
          </a:p>
        </p:txBody>
      </p:sp>
      <p:sp>
        <p:nvSpPr>
          <p:cNvPr id="4" name="TextBox 4"/>
          <p:cNvSpPr txBox="1"/>
          <p:nvPr/>
        </p:nvSpPr>
        <p:spPr>
          <a:xfrm>
            <a:off x="6096000" y="642431"/>
            <a:ext cx="8534400" cy="1214731"/>
          </a:xfrm>
          <a:prstGeom prst="rect">
            <a:avLst/>
          </a:prstGeom>
        </p:spPr>
        <p:txBody>
          <a:bodyPr wrap="square" lIns="0" tIns="0" rIns="0" bIns="0" rtlCol="0" anchor="t">
            <a:spAutoFit/>
          </a:bodyPr>
          <a:lstStyle/>
          <a:p>
            <a:pPr algn="ctr">
              <a:lnSpc>
                <a:spcPts val="9908"/>
              </a:lnSpc>
            </a:pPr>
            <a:r>
              <a:rPr lang="en-US" sz="7077" b="1" dirty="0">
                <a:solidFill>
                  <a:srgbClr val="FFFFFF"/>
                </a:solidFill>
                <a:latin typeface="Roboto Bold"/>
                <a:ea typeface="Roboto Bold"/>
                <a:cs typeface="Roboto Bold"/>
                <a:sym typeface="Roboto Bold"/>
              </a:rPr>
              <a:t>Morning Seminars</a:t>
            </a:r>
          </a:p>
        </p:txBody>
      </p:sp>
      <p:sp>
        <p:nvSpPr>
          <p:cNvPr id="5" name="TextBox 5"/>
          <p:cNvSpPr txBox="1"/>
          <p:nvPr/>
        </p:nvSpPr>
        <p:spPr>
          <a:xfrm>
            <a:off x="1245047" y="2972813"/>
            <a:ext cx="18961504" cy="7420236"/>
          </a:xfrm>
          <a:prstGeom prst="rect">
            <a:avLst/>
          </a:prstGeom>
        </p:spPr>
        <p:txBody>
          <a:bodyPr lIns="0" tIns="0" rIns="0" bIns="0" rtlCol="0" anchor="t">
            <a:spAutoFit/>
          </a:bodyPr>
          <a:lstStyle/>
          <a:p>
            <a:pPr lvl="0" algn="l" rtl="0">
              <a:lnSpc>
                <a:spcPct val="90000"/>
              </a:lnSpc>
              <a:spcBef>
                <a:spcPts val="0"/>
              </a:spcBef>
              <a:spcAft>
                <a:spcPts val="0"/>
              </a:spcAft>
              <a:buClr>
                <a:srgbClr val="4C8BD0"/>
              </a:buClr>
              <a:buSzPts val="1593"/>
            </a:pPr>
            <a:r>
              <a:rPr lang="en-US" sz="4060" b="1" dirty="0">
                <a:solidFill>
                  <a:srgbClr val="FFFFFF"/>
                </a:solidFill>
                <a:latin typeface="Roboto Bold"/>
                <a:ea typeface="Roboto Bold"/>
                <a:cs typeface="Roboto Bold"/>
                <a:sym typeface="Roboto Bold"/>
              </a:rPr>
              <a:t>5. </a:t>
            </a:r>
            <a:r>
              <a:rPr lang="en-US" sz="4060" b="1" dirty="0">
                <a:solidFill>
                  <a:schemeClr val="bg1"/>
                </a:solidFill>
                <a:latin typeface="Roboto" panose="02000000000000000000" pitchFamily="2" charset="0"/>
                <a:ea typeface="Roboto" panose="02000000000000000000" pitchFamily="2" charset="0"/>
                <a:cs typeface="Roboto" panose="02000000000000000000" pitchFamily="2" charset="0"/>
                <a:sym typeface="Arial"/>
              </a:rPr>
              <a:t>Unwounded: Healing the Mother and Father Wound</a:t>
            </a:r>
            <a:endParaRPr lang="en-US" sz="4060" dirty="0">
              <a:solidFill>
                <a:schemeClr val="bg1"/>
              </a:solidFill>
              <a:latin typeface="Roboto" panose="02000000000000000000" pitchFamily="2" charset="0"/>
              <a:ea typeface="Roboto" panose="02000000000000000000" pitchFamily="2" charset="0"/>
              <a:cs typeface="Roboto" panose="02000000000000000000" pitchFamily="2" charset="0"/>
            </a:endParaRPr>
          </a:p>
          <a:p>
            <a:pPr marL="342900" lvl="0" indent="223838" algn="l" rtl="0">
              <a:lnSpc>
                <a:spcPct val="90000"/>
              </a:lnSpc>
              <a:spcBef>
                <a:spcPts val="400"/>
              </a:spcBef>
              <a:spcAft>
                <a:spcPts val="0"/>
              </a:spcAft>
              <a:buSzPts val="1300"/>
              <a:buFont typeface="Noto Sans Symbols"/>
              <a:buNone/>
            </a:pPr>
            <a:r>
              <a:rPr lang="en-US" sz="3190" dirty="0">
                <a:solidFill>
                  <a:schemeClr val="bg1"/>
                </a:solidFill>
                <a:latin typeface="Roboto" panose="02000000000000000000" pitchFamily="2" charset="0"/>
                <a:ea typeface="Roboto" panose="02000000000000000000" pitchFamily="2" charset="0"/>
                <a:cs typeface="Roboto" panose="02000000000000000000" pitchFamily="2" charset="0"/>
                <a:sym typeface="Arial"/>
              </a:rPr>
              <a:t>Jay Cookingham, Strategic Fathering Ministries, Hyde Park, NY</a:t>
            </a:r>
            <a:endParaRPr lang="en-US" sz="3190" dirty="0">
              <a:solidFill>
                <a:schemeClr val="bg1"/>
              </a:solidFill>
              <a:latin typeface="Roboto" panose="02000000000000000000" pitchFamily="2" charset="0"/>
              <a:ea typeface="Roboto" panose="02000000000000000000" pitchFamily="2" charset="0"/>
              <a:cs typeface="Roboto" panose="02000000000000000000" pitchFamily="2" charset="0"/>
            </a:endParaRPr>
          </a:p>
          <a:p>
            <a:pPr algn="just">
              <a:lnSpc>
                <a:spcPts val="3268"/>
              </a:lnSpc>
            </a:pPr>
            <a:endParaRPr lang="en-US" sz="3091" dirty="0">
              <a:solidFill>
                <a:srgbClr val="FFFFFF"/>
              </a:solidFill>
              <a:latin typeface="Roboto"/>
              <a:ea typeface="Roboto"/>
              <a:cs typeface="Roboto"/>
              <a:sym typeface="Roboto"/>
            </a:endParaRPr>
          </a:p>
          <a:p>
            <a:pPr lvl="0" algn="l" rtl="0">
              <a:lnSpc>
                <a:spcPct val="90000"/>
              </a:lnSpc>
              <a:spcBef>
                <a:spcPts val="490"/>
              </a:spcBef>
              <a:spcAft>
                <a:spcPts val="0"/>
              </a:spcAft>
              <a:buClr>
                <a:srgbClr val="4C8BD0"/>
              </a:buClr>
              <a:buSzPts val="1593"/>
            </a:pPr>
            <a:r>
              <a:rPr lang="en-US" sz="4055" b="1" dirty="0">
                <a:solidFill>
                  <a:srgbClr val="FFFFFF"/>
                </a:solidFill>
                <a:latin typeface="Roboto Bold"/>
                <a:ea typeface="Roboto Bold"/>
                <a:cs typeface="Roboto Bold"/>
                <a:sym typeface="Roboto Bold"/>
              </a:rPr>
              <a:t>6. </a:t>
            </a:r>
            <a:r>
              <a:rPr lang="en-US" sz="4260" b="1" dirty="0">
                <a:solidFill>
                  <a:schemeClr val="bg1"/>
                </a:solidFill>
                <a:latin typeface="Roboto Bold" panose="02000000000000000000" charset="0"/>
                <a:ea typeface="Roboto Bold" panose="02000000000000000000" charset="0"/>
                <a:cs typeface="Arial"/>
                <a:sym typeface="Arial"/>
              </a:rPr>
              <a:t>We’re in a War!</a:t>
            </a:r>
            <a:endParaRPr lang="en-US" sz="4260" dirty="0">
              <a:solidFill>
                <a:schemeClr val="bg1"/>
              </a:solidFill>
              <a:latin typeface="Roboto Bold" panose="02000000000000000000" charset="0"/>
              <a:ea typeface="Roboto Bold" panose="02000000000000000000" charset="0"/>
            </a:endParaRPr>
          </a:p>
          <a:p>
            <a:pPr lvl="0" indent="566738" algn="l" rtl="0">
              <a:lnSpc>
                <a:spcPct val="90000"/>
              </a:lnSpc>
              <a:spcBef>
                <a:spcPts val="400"/>
              </a:spcBef>
              <a:spcAft>
                <a:spcPts val="0"/>
              </a:spcAft>
              <a:buClr>
                <a:srgbClr val="4C8BD0"/>
              </a:buClr>
              <a:buSzPts val="1300"/>
              <a:buNone/>
            </a:pPr>
            <a:r>
              <a:rPr lang="en-US" sz="3190" dirty="0">
                <a:solidFill>
                  <a:schemeClr val="bg1"/>
                </a:solidFill>
                <a:latin typeface="Arial"/>
                <a:ea typeface="Arial"/>
                <a:cs typeface="Arial"/>
                <a:sym typeface="Arial"/>
              </a:rPr>
              <a:t>Bruce Plummer, Grace Road Church, Brockport, NY</a:t>
            </a:r>
            <a:endParaRPr lang="en-US" sz="3190" dirty="0">
              <a:solidFill>
                <a:schemeClr val="bg1"/>
              </a:solidFill>
            </a:endParaRPr>
          </a:p>
          <a:p>
            <a:pPr algn="just">
              <a:lnSpc>
                <a:spcPts val="3268"/>
              </a:lnSpc>
            </a:pPr>
            <a:endParaRPr lang="en-US" sz="3091" dirty="0">
              <a:solidFill>
                <a:srgbClr val="FFFFFF"/>
              </a:solidFill>
              <a:latin typeface="Roboto"/>
              <a:ea typeface="Roboto"/>
              <a:cs typeface="Roboto"/>
              <a:sym typeface="Roboto"/>
            </a:endParaRPr>
          </a:p>
          <a:p>
            <a:pPr lvl="0" algn="l" rtl="0">
              <a:lnSpc>
                <a:spcPct val="90000"/>
              </a:lnSpc>
              <a:spcBef>
                <a:spcPts val="490"/>
              </a:spcBef>
              <a:spcAft>
                <a:spcPts val="0"/>
              </a:spcAft>
              <a:buClr>
                <a:srgbClr val="4C8BD0"/>
              </a:buClr>
              <a:buSzPts val="1593"/>
            </a:pPr>
            <a:r>
              <a:rPr lang="en-US" sz="4055" b="1" dirty="0">
                <a:solidFill>
                  <a:srgbClr val="FFFFFF"/>
                </a:solidFill>
                <a:latin typeface="Roboto Bold"/>
                <a:ea typeface="Roboto Bold"/>
                <a:cs typeface="Roboto Bold"/>
                <a:sym typeface="Roboto Bold"/>
              </a:rPr>
              <a:t>7</a:t>
            </a:r>
            <a:r>
              <a:rPr lang="en-US" sz="4260" b="1" dirty="0">
                <a:solidFill>
                  <a:schemeClr val="bg1"/>
                </a:solidFill>
                <a:latin typeface="Roboto Bold" panose="02000000000000000000" charset="0"/>
                <a:ea typeface="Roboto Bold" panose="02000000000000000000" charset="0"/>
                <a:cs typeface="Roboto Bold"/>
                <a:sym typeface="Roboto Bold"/>
              </a:rPr>
              <a:t>. </a:t>
            </a:r>
            <a:r>
              <a:rPr lang="en-US" sz="4260" b="1" dirty="0">
                <a:solidFill>
                  <a:schemeClr val="bg1"/>
                </a:solidFill>
                <a:latin typeface="Roboto Bold" panose="02000000000000000000" charset="0"/>
                <a:ea typeface="Roboto Bold" panose="02000000000000000000" charset="0"/>
                <a:cs typeface="Arial"/>
                <a:sym typeface="Arial"/>
              </a:rPr>
              <a:t>Discovering Your Identity</a:t>
            </a:r>
            <a:endParaRPr lang="en-US" sz="4260" dirty="0">
              <a:solidFill>
                <a:schemeClr val="bg1"/>
              </a:solidFill>
              <a:latin typeface="Roboto Bold" panose="02000000000000000000" charset="0"/>
              <a:ea typeface="Roboto Bold" panose="02000000000000000000" charset="0"/>
            </a:endParaRPr>
          </a:p>
          <a:p>
            <a:pPr lvl="0" indent="623888" algn="l" rtl="0">
              <a:lnSpc>
                <a:spcPct val="90000"/>
              </a:lnSpc>
              <a:spcBef>
                <a:spcPts val="400"/>
              </a:spcBef>
              <a:spcAft>
                <a:spcPts val="0"/>
              </a:spcAft>
              <a:buSzPts val="1300"/>
              <a:buNone/>
            </a:pPr>
            <a:r>
              <a:rPr lang="en-US" sz="3190" dirty="0">
                <a:solidFill>
                  <a:schemeClr val="bg1"/>
                </a:solidFill>
                <a:latin typeface="Arial"/>
                <a:ea typeface="Arial"/>
                <a:cs typeface="Arial"/>
                <a:sym typeface="Arial"/>
              </a:rPr>
              <a:t>Gavin Hill, Fellowship of Christian Athletes, Eden NY</a:t>
            </a:r>
          </a:p>
          <a:p>
            <a:pPr lvl="0" indent="623888" algn="l" rtl="0">
              <a:lnSpc>
                <a:spcPct val="90000"/>
              </a:lnSpc>
              <a:spcBef>
                <a:spcPts val="400"/>
              </a:spcBef>
              <a:spcAft>
                <a:spcPts val="0"/>
              </a:spcAft>
              <a:buSzPts val="1300"/>
              <a:buNone/>
            </a:pPr>
            <a:r>
              <a:rPr lang="en-US" sz="3190" i="1" dirty="0">
                <a:solidFill>
                  <a:srgbClr val="FDCD3F"/>
                </a:solidFill>
                <a:latin typeface="Arial"/>
                <a:cs typeface="Arial"/>
                <a:sym typeface="Arial"/>
              </a:rPr>
              <a:t>For Emerging Men (ages 13-19)</a:t>
            </a:r>
            <a:endParaRPr lang="en-US" sz="3190" i="1" dirty="0">
              <a:solidFill>
                <a:srgbClr val="FDCD3F"/>
              </a:solidFill>
            </a:endParaRPr>
          </a:p>
          <a:p>
            <a:pPr algn="just">
              <a:lnSpc>
                <a:spcPts val="3268"/>
              </a:lnSpc>
            </a:pPr>
            <a:endParaRPr lang="en-US" sz="3091" dirty="0">
              <a:solidFill>
                <a:srgbClr val="FFFFFF"/>
              </a:solidFill>
              <a:latin typeface="Roboto"/>
              <a:ea typeface="Roboto"/>
              <a:cs typeface="Roboto"/>
              <a:sym typeface="Roboto"/>
            </a:endParaRPr>
          </a:p>
          <a:p>
            <a:pPr lvl="0" algn="l" rtl="0">
              <a:lnSpc>
                <a:spcPct val="90000"/>
              </a:lnSpc>
              <a:spcBef>
                <a:spcPts val="490"/>
              </a:spcBef>
              <a:spcAft>
                <a:spcPts val="0"/>
              </a:spcAft>
              <a:buClr>
                <a:srgbClr val="4C8BD0"/>
              </a:buClr>
              <a:buSzPts val="1593"/>
            </a:pPr>
            <a:r>
              <a:rPr lang="en-US" sz="4260" b="1" dirty="0">
                <a:solidFill>
                  <a:srgbClr val="FFFFFF"/>
                </a:solidFill>
                <a:latin typeface="Roboto Bold" panose="02000000000000000000" charset="0"/>
                <a:ea typeface="Roboto Bold" panose="02000000000000000000" charset="0"/>
                <a:cs typeface="Roboto Bold"/>
                <a:sym typeface="Roboto Bold"/>
              </a:rPr>
              <a:t>8. </a:t>
            </a:r>
            <a:r>
              <a:rPr lang="en-US" sz="4260" b="1" dirty="0">
                <a:solidFill>
                  <a:schemeClr val="bg1"/>
                </a:solidFill>
                <a:latin typeface="Roboto Bold" panose="02000000000000000000" charset="0"/>
                <a:ea typeface="Roboto Bold" panose="02000000000000000000" charset="0"/>
                <a:cs typeface="Arial"/>
                <a:sym typeface="Arial"/>
              </a:rPr>
              <a:t>Leaving Your Baggage at the Door</a:t>
            </a:r>
            <a:endParaRPr lang="en-US" sz="4260" dirty="0">
              <a:solidFill>
                <a:schemeClr val="bg1"/>
              </a:solidFill>
              <a:latin typeface="Roboto Bold" panose="02000000000000000000" charset="0"/>
              <a:ea typeface="Roboto Bold" panose="02000000000000000000" charset="0"/>
            </a:endParaRPr>
          </a:p>
          <a:p>
            <a:pPr marR="0" lvl="0" indent="623888" algn="l" rtl="0">
              <a:lnSpc>
                <a:spcPct val="90000"/>
              </a:lnSpc>
              <a:spcBef>
                <a:spcPts val="400"/>
              </a:spcBef>
              <a:spcAft>
                <a:spcPts val="0"/>
              </a:spcAft>
              <a:buClr>
                <a:srgbClr val="00CCFF"/>
              </a:buClr>
              <a:buSzPts val="1300"/>
              <a:buFont typeface="Noto Sans Symbols"/>
              <a:buNone/>
            </a:pPr>
            <a:r>
              <a:rPr lang="en-US" sz="3190" b="0" i="0" u="none" strike="noStrike" cap="none" dirty="0">
                <a:solidFill>
                  <a:schemeClr val="bg1"/>
                </a:solidFill>
                <a:latin typeface="Roboto" panose="02000000000000000000" pitchFamily="2" charset="0"/>
                <a:ea typeface="Roboto" panose="02000000000000000000" pitchFamily="2" charset="0"/>
                <a:cs typeface="Roboto" panose="02000000000000000000" pitchFamily="2" charset="0"/>
                <a:sym typeface="Arial"/>
              </a:rPr>
              <a:t>Bill Paige, former of Young Life, Montclair, NY</a:t>
            </a:r>
            <a:r>
              <a:rPr lang="en-US" sz="3191" b="1" dirty="0">
                <a:solidFill>
                  <a:srgbClr val="FFFFFF"/>
                </a:solidFill>
                <a:latin typeface="Roboto Bold"/>
                <a:ea typeface="Roboto Bold"/>
                <a:cs typeface="Roboto Bold"/>
                <a:sym typeface="Roboto Bold"/>
              </a:rPr>
              <a:t> </a:t>
            </a:r>
          </a:p>
          <a:p>
            <a:pPr algn="just">
              <a:lnSpc>
                <a:spcPts val="4838"/>
              </a:lnSpc>
            </a:pPr>
            <a:endParaRPr lang="en-US" sz="3191" b="1" dirty="0">
              <a:solidFill>
                <a:srgbClr val="FFFFFF"/>
              </a:solidFill>
              <a:latin typeface="Roboto Bold"/>
              <a:ea typeface="Roboto Bold"/>
              <a:cs typeface="Roboto Bold"/>
              <a:sym typeface="Roboto Bold"/>
            </a:endParaRPr>
          </a:p>
          <a:p>
            <a:pPr algn="just">
              <a:lnSpc>
                <a:spcPts val="4608"/>
              </a:lnSpc>
            </a:pPr>
            <a:endParaRPr lang="en-US" sz="3191" b="1" dirty="0">
              <a:solidFill>
                <a:srgbClr val="FFFFFF"/>
              </a:solidFill>
              <a:latin typeface="Roboto Bold"/>
              <a:ea typeface="Roboto Bold"/>
              <a:cs typeface="Roboto Bold"/>
              <a:sym typeface="Roboto Bo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D2D42"/>
        </a:solidFill>
        <a:effectLst/>
      </p:bgPr>
    </p:bg>
    <p:spTree>
      <p:nvGrpSpPr>
        <p:cNvPr id="1" name=""/>
        <p:cNvGrpSpPr/>
        <p:nvPr/>
      </p:nvGrpSpPr>
      <p:grpSpPr>
        <a:xfrm>
          <a:off x="0" y="0"/>
          <a:ext cx="0" cy="0"/>
          <a:chOff x="0" y="0"/>
          <a:chExt cx="0" cy="0"/>
        </a:xfrm>
      </p:grpSpPr>
      <p:sp>
        <p:nvSpPr>
          <p:cNvPr id="2" name="Freeform 2"/>
          <p:cNvSpPr/>
          <p:nvPr/>
        </p:nvSpPr>
        <p:spPr>
          <a:xfrm>
            <a:off x="-6286500" y="-2931795"/>
            <a:ext cx="30861000" cy="16150590"/>
          </a:xfrm>
          <a:custGeom>
            <a:avLst/>
            <a:gdLst/>
            <a:ahLst/>
            <a:cxnLst/>
            <a:rect l="l" t="t" r="r" b="b"/>
            <a:pathLst>
              <a:path w="30861000" h="16150590">
                <a:moveTo>
                  <a:pt x="0" y="0"/>
                </a:moveTo>
                <a:lnTo>
                  <a:pt x="30861000" y="0"/>
                </a:lnTo>
                <a:lnTo>
                  <a:pt x="30861000" y="16150590"/>
                </a:lnTo>
                <a:lnTo>
                  <a:pt x="0" y="16150590"/>
                </a:lnTo>
                <a:lnTo>
                  <a:pt x="0" y="0"/>
                </a:lnTo>
                <a:close/>
              </a:path>
            </a:pathLst>
          </a:custGeom>
          <a:blipFill>
            <a:blip r:embed="rId2">
              <a:alphaModFix amt="15000"/>
            </a:blip>
            <a:stretch>
              <a:fillRect t="-13694" b="-13694"/>
            </a:stretch>
          </a:blipFill>
        </p:spPr>
        <p:txBody>
          <a:bodyPr/>
          <a:lstStyle/>
          <a:p>
            <a:endParaRPr lang="en-US"/>
          </a:p>
        </p:txBody>
      </p:sp>
      <p:sp>
        <p:nvSpPr>
          <p:cNvPr id="3" name="Freeform 3"/>
          <p:cNvSpPr/>
          <p:nvPr/>
        </p:nvSpPr>
        <p:spPr>
          <a:xfrm>
            <a:off x="739877" y="278986"/>
            <a:ext cx="2380744" cy="2360042"/>
          </a:xfrm>
          <a:custGeom>
            <a:avLst/>
            <a:gdLst/>
            <a:ahLst/>
            <a:cxnLst/>
            <a:rect l="l" t="t" r="r" b="b"/>
            <a:pathLst>
              <a:path w="2380744" h="2360042">
                <a:moveTo>
                  <a:pt x="0" y="0"/>
                </a:moveTo>
                <a:lnTo>
                  <a:pt x="2380744" y="0"/>
                </a:lnTo>
                <a:lnTo>
                  <a:pt x="2380744" y="2360042"/>
                </a:lnTo>
                <a:lnTo>
                  <a:pt x="0" y="2360042"/>
                </a:lnTo>
                <a:lnTo>
                  <a:pt x="0" y="0"/>
                </a:lnTo>
                <a:close/>
              </a:path>
            </a:pathLst>
          </a:custGeom>
          <a:blipFill>
            <a:blip r:embed="rId3"/>
            <a:stretch>
              <a:fillRect t="-438" b="-438"/>
            </a:stretch>
          </a:blipFill>
        </p:spPr>
        <p:txBody>
          <a:bodyPr/>
          <a:lstStyle/>
          <a:p>
            <a:endParaRPr lang="en-US"/>
          </a:p>
        </p:txBody>
      </p:sp>
      <p:sp>
        <p:nvSpPr>
          <p:cNvPr id="4" name="TextBox 4"/>
          <p:cNvSpPr txBox="1"/>
          <p:nvPr/>
        </p:nvSpPr>
        <p:spPr>
          <a:xfrm>
            <a:off x="5959552" y="642431"/>
            <a:ext cx="8823248" cy="1214731"/>
          </a:xfrm>
          <a:prstGeom prst="rect">
            <a:avLst/>
          </a:prstGeom>
        </p:spPr>
        <p:txBody>
          <a:bodyPr wrap="square" lIns="0" tIns="0" rIns="0" bIns="0" rtlCol="0" anchor="t">
            <a:spAutoFit/>
          </a:bodyPr>
          <a:lstStyle/>
          <a:p>
            <a:pPr algn="ctr">
              <a:lnSpc>
                <a:spcPts val="9908"/>
              </a:lnSpc>
            </a:pPr>
            <a:r>
              <a:rPr lang="en-US" sz="7077" b="1" dirty="0">
                <a:solidFill>
                  <a:srgbClr val="FFFFFF"/>
                </a:solidFill>
                <a:latin typeface="Roboto Bold"/>
                <a:ea typeface="Roboto Bold"/>
                <a:cs typeface="Roboto Bold"/>
                <a:sym typeface="Roboto Bold"/>
              </a:rPr>
              <a:t>Afternoon Seminars</a:t>
            </a:r>
          </a:p>
        </p:txBody>
      </p:sp>
      <p:sp>
        <p:nvSpPr>
          <p:cNvPr id="5" name="TextBox 5"/>
          <p:cNvSpPr txBox="1"/>
          <p:nvPr/>
        </p:nvSpPr>
        <p:spPr>
          <a:xfrm>
            <a:off x="1245047" y="2972813"/>
            <a:ext cx="18961504" cy="7811626"/>
          </a:xfrm>
          <a:prstGeom prst="rect">
            <a:avLst/>
          </a:prstGeom>
        </p:spPr>
        <p:txBody>
          <a:bodyPr lIns="0" tIns="0" rIns="0" bIns="0" rtlCol="0" anchor="t">
            <a:spAutoFit/>
          </a:bodyPr>
          <a:lstStyle/>
          <a:p>
            <a:pPr algn="just">
              <a:lnSpc>
                <a:spcPts val="4906"/>
              </a:lnSpc>
            </a:pPr>
            <a:r>
              <a:rPr lang="en-US" sz="4260" b="1" dirty="0">
                <a:solidFill>
                  <a:srgbClr val="FFFFFF"/>
                </a:solidFill>
                <a:latin typeface="Roboto Bold" panose="02000000000000000000" charset="0"/>
                <a:ea typeface="Roboto Bold" panose="02000000000000000000" charset="0"/>
                <a:cs typeface="Roboto Bold"/>
                <a:sym typeface="Roboto Bold"/>
              </a:rPr>
              <a:t>1. </a:t>
            </a:r>
            <a:r>
              <a:rPr lang="en-US" sz="4260" b="1" dirty="0">
                <a:solidFill>
                  <a:schemeClr val="bg1"/>
                </a:solidFill>
                <a:latin typeface="Roboto Bold" panose="02000000000000000000" charset="0"/>
                <a:ea typeface="Roboto Bold" panose="02000000000000000000" charset="0"/>
                <a:cs typeface="Arial" panose="020B0604020202020204" pitchFamily="34" charset="0"/>
                <a:sym typeface="Arial"/>
              </a:rPr>
              <a:t>Honoring God’s Design (Sabbath Rest)</a:t>
            </a:r>
            <a:endParaRPr lang="en-US" sz="4260" dirty="0">
              <a:solidFill>
                <a:schemeClr val="bg1"/>
              </a:solidFill>
              <a:latin typeface="Roboto Bold" panose="02000000000000000000" charset="0"/>
              <a:ea typeface="Roboto Bold" panose="02000000000000000000" charset="0"/>
              <a:cs typeface="Arial" panose="020B0604020202020204" pitchFamily="34" charset="0"/>
              <a:sym typeface="Arial"/>
            </a:endParaRPr>
          </a:p>
          <a:p>
            <a:pPr marL="342900" lvl="0" indent="223838" algn="l" rtl="0">
              <a:lnSpc>
                <a:spcPct val="90000"/>
              </a:lnSpc>
              <a:spcBef>
                <a:spcPts val="400"/>
              </a:spcBef>
              <a:spcAft>
                <a:spcPts val="0"/>
              </a:spcAft>
              <a:buSzPts val="1300"/>
              <a:buFont typeface="Noto Sans Symbols"/>
              <a:buNone/>
            </a:pPr>
            <a:r>
              <a:rPr lang="en-US" sz="3190" dirty="0">
                <a:solidFill>
                  <a:schemeClr val="bg1"/>
                </a:solidFill>
                <a:latin typeface="Arial"/>
                <a:ea typeface="Arial"/>
                <a:cs typeface="Arial"/>
                <a:sym typeface="Arial"/>
              </a:rPr>
              <a:t>George Hoage, Family Life Ministry, Tonawanda, NY</a:t>
            </a:r>
          </a:p>
          <a:p>
            <a:pPr algn="just">
              <a:lnSpc>
                <a:spcPts val="3268"/>
              </a:lnSpc>
            </a:pPr>
            <a:endParaRPr lang="en-US" sz="3091" dirty="0">
              <a:solidFill>
                <a:srgbClr val="FFFFFF"/>
              </a:solidFill>
              <a:latin typeface="Roboto"/>
              <a:ea typeface="Roboto"/>
              <a:cs typeface="Roboto"/>
              <a:sym typeface="Roboto"/>
            </a:endParaRPr>
          </a:p>
          <a:p>
            <a:pPr marR="0" lvl="0" algn="l" rtl="0">
              <a:lnSpc>
                <a:spcPct val="90000"/>
              </a:lnSpc>
              <a:spcBef>
                <a:spcPts val="0"/>
              </a:spcBef>
              <a:spcAft>
                <a:spcPts val="0"/>
              </a:spcAft>
              <a:buClr>
                <a:srgbClr val="4C8BD0"/>
              </a:buClr>
              <a:buSzPts val="1593"/>
            </a:pPr>
            <a:r>
              <a:rPr lang="en-US" sz="4260" b="1" dirty="0">
                <a:solidFill>
                  <a:schemeClr val="bg1"/>
                </a:solidFill>
                <a:latin typeface="Roboto Bold" panose="02000000000000000000" charset="0"/>
                <a:ea typeface="Roboto Bold" panose="02000000000000000000" charset="0"/>
                <a:cs typeface="Roboto Bold"/>
                <a:sym typeface="Roboto Bold"/>
              </a:rPr>
              <a:t>2. </a:t>
            </a:r>
            <a:r>
              <a:rPr lang="en-US" sz="4260" b="1" u="none" strike="noStrike" cap="none" dirty="0">
                <a:solidFill>
                  <a:schemeClr val="bg1"/>
                </a:solidFill>
                <a:latin typeface="Roboto Bold" panose="02000000000000000000" charset="0"/>
                <a:ea typeface="Roboto Bold" panose="02000000000000000000" charset="0"/>
                <a:cs typeface="Arial"/>
                <a:sym typeface="Arial"/>
              </a:rPr>
              <a:t>Preparing for Disruptive Guest and Critical Incidents</a:t>
            </a:r>
            <a:endParaRPr lang="en-US" sz="4260" dirty="0">
              <a:solidFill>
                <a:schemeClr val="bg1"/>
              </a:solidFill>
              <a:latin typeface="Roboto Bold" panose="02000000000000000000" charset="0"/>
              <a:ea typeface="Roboto Bold" panose="02000000000000000000" charset="0"/>
            </a:endParaRPr>
          </a:p>
          <a:p>
            <a:pPr marR="0" lvl="0" indent="623888" algn="l" rtl="0">
              <a:lnSpc>
                <a:spcPct val="90000"/>
              </a:lnSpc>
              <a:spcBef>
                <a:spcPts val="400"/>
              </a:spcBef>
              <a:spcAft>
                <a:spcPts val="0"/>
              </a:spcAft>
              <a:buClr>
                <a:srgbClr val="00CCFF"/>
              </a:buClr>
              <a:buSzPts val="1300"/>
              <a:buFont typeface="Noto Sans Symbols"/>
              <a:buNone/>
            </a:pPr>
            <a:r>
              <a:rPr lang="en-US" sz="3190" b="0" i="0" u="none" strike="noStrike" cap="none" dirty="0">
                <a:solidFill>
                  <a:srgbClr val="FFFFFF"/>
                </a:solidFill>
                <a:latin typeface="Arial"/>
                <a:ea typeface="Arial"/>
                <a:cs typeface="Arial"/>
                <a:sym typeface="Arial"/>
              </a:rPr>
              <a:t>Rick Capozzi, Survival Mindset, Franklin, PA</a:t>
            </a:r>
            <a:endParaRPr lang="en-US" sz="3190" dirty="0"/>
          </a:p>
          <a:p>
            <a:pPr algn="just">
              <a:lnSpc>
                <a:spcPts val="3268"/>
              </a:lnSpc>
            </a:pPr>
            <a:endParaRPr lang="en-US" sz="3091" dirty="0">
              <a:solidFill>
                <a:srgbClr val="FFFFFF"/>
              </a:solidFill>
              <a:latin typeface="Roboto"/>
              <a:ea typeface="Roboto"/>
              <a:cs typeface="Roboto"/>
              <a:sym typeface="Roboto"/>
            </a:endParaRPr>
          </a:p>
          <a:p>
            <a:pPr algn="just">
              <a:lnSpc>
                <a:spcPts val="4906"/>
              </a:lnSpc>
            </a:pPr>
            <a:r>
              <a:rPr lang="en-US" sz="4260" b="1" dirty="0">
                <a:solidFill>
                  <a:schemeClr val="bg1"/>
                </a:solidFill>
                <a:latin typeface="Roboto Bold" panose="02000000000000000000" charset="0"/>
                <a:ea typeface="Roboto Bold" panose="02000000000000000000" charset="0"/>
                <a:cs typeface="Roboto Bold"/>
                <a:sym typeface="Roboto Bold"/>
              </a:rPr>
              <a:t>3. </a:t>
            </a:r>
            <a:r>
              <a:rPr lang="en-US" sz="4260" b="1" dirty="0">
                <a:solidFill>
                  <a:schemeClr val="bg1"/>
                </a:solidFill>
                <a:latin typeface="Roboto Bold" panose="02000000000000000000" charset="0"/>
                <a:ea typeface="Roboto Bold" panose="02000000000000000000" charset="0"/>
                <a:cs typeface="Arial"/>
                <a:sym typeface="Arial"/>
              </a:rPr>
              <a:t>Look to the Toilet</a:t>
            </a:r>
            <a:endParaRPr lang="en-US" sz="4260" dirty="0">
              <a:solidFill>
                <a:schemeClr val="bg1"/>
              </a:solidFill>
              <a:latin typeface="Roboto Bold" panose="02000000000000000000" charset="0"/>
              <a:ea typeface="Roboto Bold" panose="02000000000000000000" charset="0"/>
              <a:cs typeface="Arial"/>
              <a:sym typeface="Arial"/>
            </a:endParaRPr>
          </a:p>
          <a:p>
            <a:pPr algn="just">
              <a:lnSpc>
                <a:spcPts val="3740"/>
              </a:lnSpc>
            </a:pPr>
            <a:r>
              <a:rPr lang="en-US" sz="3190" dirty="0">
                <a:solidFill>
                  <a:schemeClr val="bg1"/>
                </a:solidFill>
                <a:latin typeface="Roboto"/>
                <a:ea typeface="Roboto"/>
                <a:cs typeface="Roboto"/>
                <a:sym typeface="Roboto"/>
              </a:rPr>
              <a:t>      </a:t>
            </a:r>
            <a:r>
              <a:rPr lang="en-US" sz="3190" dirty="0">
                <a:solidFill>
                  <a:schemeClr val="bg1"/>
                </a:solidFill>
                <a:latin typeface="Arial"/>
                <a:ea typeface="Arial"/>
                <a:cs typeface="Arial"/>
                <a:sym typeface="Arial"/>
              </a:rPr>
              <a:t>Dale Kinkade, Christian Service Brigade, Leavittsburg, OH</a:t>
            </a:r>
            <a:endParaRPr lang="en-US" sz="3190" dirty="0">
              <a:solidFill>
                <a:schemeClr val="bg1"/>
              </a:solidFill>
            </a:endParaRPr>
          </a:p>
          <a:p>
            <a:pPr algn="just">
              <a:lnSpc>
                <a:spcPts val="3861"/>
              </a:lnSpc>
            </a:pPr>
            <a:r>
              <a:rPr lang="en-US" sz="3191" dirty="0">
                <a:solidFill>
                  <a:srgbClr val="FFFFFF"/>
                </a:solidFill>
                <a:latin typeface="Roboto"/>
                <a:ea typeface="Roboto"/>
                <a:cs typeface="Roboto"/>
                <a:sym typeface="Roboto"/>
              </a:rPr>
              <a:t>      *For Emerging AND Seasoned Men (ages 13-19 AND 55+)</a:t>
            </a:r>
          </a:p>
          <a:p>
            <a:pPr algn="just">
              <a:lnSpc>
                <a:spcPts val="3268"/>
              </a:lnSpc>
            </a:pPr>
            <a:endParaRPr lang="en-US" sz="3191" dirty="0">
              <a:solidFill>
                <a:srgbClr val="FFFFFF"/>
              </a:solidFill>
              <a:latin typeface="Roboto"/>
              <a:ea typeface="Roboto"/>
              <a:cs typeface="Roboto"/>
              <a:sym typeface="Roboto"/>
            </a:endParaRPr>
          </a:p>
          <a:p>
            <a:pPr algn="just">
              <a:lnSpc>
                <a:spcPts val="4906"/>
              </a:lnSpc>
            </a:pPr>
            <a:r>
              <a:rPr lang="en-US" sz="4260" b="1" dirty="0">
                <a:solidFill>
                  <a:schemeClr val="bg1"/>
                </a:solidFill>
                <a:latin typeface="Roboto Bold" panose="02000000000000000000" charset="0"/>
                <a:ea typeface="Roboto Bold" panose="02000000000000000000" charset="0"/>
                <a:cs typeface="Roboto Bold"/>
                <a:sym typeface="Roboto Bold"/>
              </a:rPr>
              <a:t>4. </a:t>
            </a:r>
            <a:r>
              <a:rPr lang="en-US" sz="4260" b="1" dirty="0">
                <a:solidFill>
                  <a:schemeClr val="bg1"/>
                </a:solidFill>
                <a:latin typeface="Roboto Bold" panose="02000000000000000000" charset="0"/>
                <a:ea typeface="Roboto Bold" panose="02000000000000000000" charset="0"/>
                <a:cs typeface="Arial"/>
                <a:sym typeface="Arial"/>
              </a:rPr>
              <a:t>More or Less – A Financial Checkup</a:t>
            </a:r>
            <a:endParaRPr lang="en-US" sz="4260" dirty="0">
              <a:solidFill>
                <a:schemeClr val="bg1"/>
              </a:solidFill>
              <a:latin typeface="Roboto Bold" panose="02000000000000000000" charset="0"/>
              <a:ea typeface="Roboto Bold" panose="02000000000000000000" charset="0"/>
              <a:cs typeface="Arial"/>
              <a:sym typeface="Arial"/>
            </a:endParaRPr>
          </a:p>
          <a:p>
            <a:pPr algn="just">
              <a:lnSpc>
                <a:spcPts val="3740"/>
              </a:lnSpc>
            </a:pPr>
            <a:r>
              <a:rPr lang="en-US" sz="3190" dirty="0">
                <a:solidFill>
                  <a:schemeClr val="bg1"/>
                </a:solidFill>
                <a:latin typeface="Roboto"/>
                <a:ea typeface="Roboto"/>
                <a:cs typeface="Roboto"/>
                <a:sym typeface="Roboto"/>
              </a:rPr>
              <a:t>      </a:t>
            </a:r>
            <a:r>
              <a:rPr lang="en-US" sz="3190" dirty="0">
                <a:solidFill>
                  <a:schemeClr val="bg1"/>
                </a:solidFill>
                <a:latin typeface="Arial"/>
                <a:ea typeface="Arial"/>
                <a:cs typeface="Arial"/>
                <a:sym typeface="Arial"/>
              </a:rPr>
              <a:t>Bob Glim, Pittsford Community Church, Pittsford, NY</a:t>
            </a:r>
            <a:endParaRPr lang="en-US" sz="3190" dirty="0">
              <a:solidFill>
                <a:schemeClr val="bg1"/>
              </a:solidFill>
            </a:endParaRPr>
          </a:p>
          <a:p>
            <a:pPr algn="just">
              <a:lnSpc>
                <a:spcPts val="3740"/>
              </a:lnSpc>
            </a:pPr>
            <a:endParaRPr lang="en-US" sz="3091" dirty="0">
              <a:solidFill>
                <a:srgbClr val="FFFFFF"/>
              </a:solidFill>
              <a:latin typeface="Roboto"/>
              <a:ea typeface="Roboto"/>
              <a:cs typeface="Roboto"/>
              <a:sym typeface="Roboto"/>
            </a:endParaRPr>
          </a:p>
          <a:p>
            <a:pPr algn="just">
              <a:lnSpc>
                <a:spcPts val="4838"/>
              </a:lnSpc>
            </a:pPr>
            <a:endParaRPr lang="en-US" sz="3091" dirty="0">
              <a:solidFill>
                <a:srgbClr val="FFFFFF"/>
              </a:solidFill>
              <a:latin typeface="Roboto"/>
              <a:ea typeface="Roboto"/>
              <a:cs typeface="Roboto"/>
              <a:sym typeface="Roboto"/>
            </a:endParaRPr>
          </a:p>
          <a:p>
            <a:pPr algn="just">
              <a:lnSpc>
                <a:spcPts val="4608"/>
              </a:lnSpc>
            </a:pPr>
            <a:endParaRPr lang="en-US" sz="3091" dirty="0">
              <a:solidFill>
                <a:srgbClr val="FFFFFF"/>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D2D42"/>
        </a:solidFill>
        <a:effectLst/>
      </p:bgPr>
    </p:bg>
    <p:spTree>
      <p:nvGrpSpPr>
        <p:cNvPr id="1" name=""/>
        <p:cNvGrpSpPr/>
        <p:nvPr/>
      </p:nvGrpSpPr>
      <p:grpSpPr>
        <a:xfrm>
          <a:off x="0" y="0"/>
          <a:ext cx="0" cy="0"/>
          <a:chOff x="0" y="0"/>
          <a:chExt cx="0" cy="0"/>
        </a:xfrm>
      </p:grpSpPr>
      <p:sp>
        <p:nvSpPr>
          <p:cNvPr id="2" name="Freeform 2"/>
          <p:cNvSpPr/>
          <p:nvPr/>
        </p:nvSpPr>
        <p:spPr>
          <a:xfrm>
            <a:off x="-6286500" y="-2931795"/>
            <a:ext cx="30861000" cy="16150590"/>
          </a:xfrm>
          <a:custGeom>
            <a:avLst/>
            <a:gdLst/>
            <a:ahLst/>
            <a:cxnLst/>
            <a:rect l="l" t="t" r="r" b="b"/>
            <a:pathLst>
              <a:path w="30861000" h="16150590">
                <a:moveTo>
                  <a:pt x="0" y="0"/>
                </a:moveTo>
                <a:lnTo>
                  <a:pt x="30861000" y="0"/>
                </a:lnTo>
                <a:lnTo>
                  <a:pt x="30861000" y="16150590"/>
                </a:lnTo>
                <a:lnTo>
                  <a:pt x="0" y="16150590"/>
                </a:lnTo>
                <a:lnTo>
                  <a:pt x="0" y="0"/>
                </a:lnTo>
                <a:close/>
              </a:path>
            </a:pathLst>
          </a:custGeom>
          <a:blipFill>
            <a:blip r:embed="rId2">
              <a:alphaModFix amt="15000"/>
            </a:blip>
            <a:stretch>
              <a:fillRect t="-13694" b="-13694"/>
            </a:stretch>
          </a:blipFill>
        </p:spPr>
        <p:txBody>
          <a:bodyPr/>
          <a:lstStyle/>
          <a:p>
            <a:endParaRPr lang="en-US"/>
          </a:p>
        </p:txBody>
      </p:sp>
      <p:sp>
        <p:nvSpPr>
          <p:cNvPr id="3" name="Freeform 3"/>
          <p:cNvSpPr/>
          <p:nvPr/>
        </p:nvSpPr>
        <p:spPr>
          <a:xfrm>
            <a:off x="739877" y="278986"/>
            <a:ext cx="2380744" cy="2360042"/>
          </a:xfrm>
          <a:custGeom>
            <a:avLst/>
            <a:gdLst/>
            <a:ahLst/>
            <a:cxnLst/>
            <a:rect l="l" t="t" r="r" b="b"/>
            <a:pathLst>
              <a:path w="2380744" h="2360042">
                <a:moveTo>
                  <a:pt x="0" y="0"/>
                </a:moveTo>
                <a:lnTo>
                  <a:pt x="2380744" y="0"/>
                </a:lnTo>
                <a:lnTo>
                  <a:pt x="2380744" y="2360042"/>
                </a:lnTo>
                <a:lnTo>
                  <a:pt x="0" y="2360042"/>
                </a:lnTo>
                <a:lnTo>
                  <a:pt x="0" y="0"/>
                </a:lnTo>
                <a:close/>
              </a:path>
            </a:pathLst>
          </a:custGeom>
          <a:blipFill>
            <a:blip r:embed="rId3"/>
            <a:stretch>
              <a:fillRect t="-438" b="-438"/>
            </a:stretch>
          </a:blipFill>
        </p:spPr>
        <p:txBody>
          <a:bodyPr/>
          <a:lstStyle/>
          <a:p>
            <a:endParaRPr lang="en-US"/>
          </a:p>
        </p:txBody>
      </p:sp>
      <p:sp>
        <p:nvSpPr>
          <p:cNvPr id="4" name="TextBox 4"/>
          <p:cNvSpPr txBox="1"/>
          <p:nvPr/>
        </p:nvSpPr>
        <p:spPr>
          <a:xfrm>
            <a:off x="5959552" y="642431"/>
            <a:ext cx="8670848" cy="1214731"/>
          </a:xfrm>
          <a:prstGeom prst="rect">
            <a:avLst/>
          </a:prstGeom>
        </p:spPr>
        <p:txBody>
          <a:bodyPr wrap="square" lIns="0" tIns="0" rIns="0" bIns="0" rtlCol="0" anchor="t">
            <a:spAutoFit/>
          </a:bodyPr>
          <a:lstStyle/>
          <a:p>
            <a:pPr algn="ctr">
              <a:lnSpc>
                <a:spcPts val="9908"/>
              </a:lnSpc>
            </a:pPr>
            <a:r>
              <a:rPr lang="en-US" sz="7077" b="1" dirty="0">
                <a:solidFill>
                  <a:srgbClr val="FFFFFF"/>
                </a:solidFill>
                <a:latin typeface="Roboto Bold"/>
                <a:ea typeface="Roboto Bold"/>
                <a:cs typeface="Roboto Bold"/>
                <a:sym typeface="Roboto Bold"/>
              </a:rPr>
              <a:t>Afternoon Seminars</a:t>
            </a:r>
          </a:p>
        </p:txBody>
      </p:sp>
      <p:sp>
        <p:nvSpPr>
          <p:cNvPr id="5" name="TextBox 5"/>
          <p:cNvSpPr txBox="1"/>
          <p:nvPr/>
        </p:nvSpPr>
        <p:spPr>
          <a:xfrm>
            <a:off x="1245047" y="2982338"/>
            <a:ext cx="18961504" cy="7965770"/>
          </a:xfrm>
          <a:prstGeom prst="rect">
            <a:avLst/>
          </a:prstGeom>
        </p:spPr>
        <p:txBody>
          <a:bodyPr lIns="0" tIns="0" rIns="0" bIns="0" rtlCol="0" anchor="t">
            <a:spAutoFit/>
          </a:bodyPr>
          <a:lstStyle/>
          <a:p>
            <a:pPr lvl="0" algn="l" rtl="0">
              <a:lnSpc>
                <a:spcPct val="90000"/>
              </a:lnSpc>
              <a:spcBef>
                <a:spcPts val="480"/>
              </a:spcBef>
              <a:spcAft>
                <a:spcPts val="0"/>
              </a:spcAft>
              <a:buClr>
                <a:srgbClr val="4C8BD0"/>
              </a:buClr>
              <a:buSzPts val="1560"/>
            </a:pPr>
            <a:r>
              <a:rPr lang="en-US" sz="3999" b="1" dirty="0">
                <a:solidFill>
                  <a:srgbClr val="FFFFFF"/>
                </a:solidFill>
                <a:latin typeface="Roboto Bold"/>
                <a:ea typeface="Roboto Bold"/>
                <a:cs typeface="Roboto Bold"/>
                <a:sym typeface="Roboto Bold"/>
              </a:rPr>
              <a:t>5. </a:t>
            </a:r>
            <a:r>
              <a:rPr lang="en-US" sz="4260" b="1" dirty="0">
                <a:solidFill>
                  <a:schemeClr val="bg1"/>
                </a:solidFill>
                <a:latin typeface="Roboto Bold" panose="02000000000000000000" charset="0"/>
                <a:ea typeface="Roboto Bold" panose="02000000000000000000" charset="0"/>
                <a:cs typeface="Arial"/>
                <a:sym typeface="Arial"/>
              </a:rPr>
              <a:t>The Crucified Leader: How to Lead Like Jesus</a:t>
            </a:r>
            <a:endParaRPr lang="en-US" sz="4260" dirty="0">
              <a:solidFill>
                <a:schemeClr val="bg1"/>
              </a:solidFill>
              <a:latin typeface="Roboto Bold" panose="02000000000000000000" charset="0"/>
              <a:ea typeface="Roboto Bold" panose="02000000000000000000" charset="0"/>
            </a:endParaRPr>
          </a:p>
          <a:p>
            <a:pPr lvl="0" indent="566738" algn="l" rtl="0">
              <a:lnSpc>
                <a:spcPct val="90000"/>
              </a:lnSpc>
              <a:spcBef>
                <a:spcPts val="400"/>
              </a:spcBef>
              <a:spcAft>
                <a:spcPts val="0"/>
              </a:spcAft>
              <a:buClr>
                <a:srgbClr val="4C8BD0"/>
              </a:buClr>
              <a:buSzPts val="1300"/>
              <a:buNone/>
            </a:pPr>
            <a:r>
              <a:rPr lang="en-US" sz="3190" dirty="0">
                <a:solidFill>
                  <a:schemeClr val="bg1"/>
                </a:solidFill>
                <a:latin typeface="Arial"/>
                <a:ea typeface="Arial"/>
                <a:cs typeface="Arial"/>
                <a:sym typeface="Arial"/>
              </a:rPr>
              <a:t>Joel Rissinger, Joel Rissinger Ministries, Storrs Mansfield, CT</a:t>
            </a:r>
            <a:endParaRPr lang="en-US" sz="3190" dirty="0">
              <a:solidFill>
                <a:schemeClr val="bg1"/>
              </a:solidFill>
            </a:endParaRPr>
          </a:p>
          <a:p>
            <a:pPr marR="0" lvl="0" algn="l" rtl="0">
              <a:lnSpc>
                <a:spcPct val="90000"/>
              </a:lnSpc>
              <a:spcBef>
                <a:spcPts val="490"/>
              </a:spcBef>
              <a:spcAft>
                <a:spcPts val="0"/>
              </a:spcAft>
              <a:buClr>
                <a:srgbClr val="4C8BD0"/>
              </a:buClr>
              <a:buSzPts val="1593"/>
            </a:pPr>
            <a:endParaRPr lang="en-US" sz="3000" dirty="0">
              <a:solidFill>
                <a:srgbClr val="FFFFFF"/>
              </a:solidFill>
              <a:latin typeface="Roboto"/>
              <a:ea typeface="Roboto"/>
              <a:cs typeface="Roboto"/>
              <a:sym typeface="Roboto"/>
            </a:endParaRPr>
          </a:p>
          <a:p>
            <a:pPr marR="0" lvl="0" algn="l" rtl="0">
              <a:lnSpc>
                <a:spcPct val="90000"/>
              </a:lnSpc>
              <a:spcBef>
                <a:spcPts val="490"/>
              </a:spcBef>
              <a:spcAft>
                <a:spcPts val="0"/>
              </a:spcAft>
              <a:buClr>
                <a:srgbClr val="4C8BD0"/>
              </a:buClr>
              <a:buSzPts val="1593"/>
            </a:pPr>
            <a:r>
              <a:rPr lang="en-US" sz="3999" b="1" dirty="0">
                <a:solidFill>
                  <a:srgbClr val="FFFFFF"/>
                </a:solidFill>
                <a:latin typeface="Roboto Bold"/>
                <a:ea typeface="Roboto Bold"/>
                <a:cs typeface="Roboto Bold"/>
                <a:sym typeface="Roboto Bold"/>
              </a:rPr>
              <a:t>6. </a:t>
            </a:r>
            <a:r>
              <a:rPr lang="en-US" sz="4260" b="1" u="none" strike="noStrike" cap="none" dirty="0">
                <a:solidFill>
                  <a:srgbClr val="FFFFFF"/>
                </a:solidFill>
                <a:latin typeface="Roboto Bold" panose="02000000000000000000" charset="0"/>
                <a:ea typeface="Roboto Bold" panose="02000000000000000000" charset="0"/>
                <a:cs typeface="Arial"/>
                <a:sym typeface="Arial"/>
              </a:rPr>
              <a:t>Leading the Men of Today</a:t>
            </a:r>
            <a:endParaRPr lang="en-US" sz="4260" dirty="0">
              <a:latin typeface="Roboto Bold" panose="02000000000000000000" charset="0"/>
              <a:ea typeface="Roboto Bold" panose="02000000000000000000" charset="0"/>
            </a:endParaRPr>
          </a:p>
          <a:p>
            <a:pPr marR="0" lvl="0" indent="566738" algn="l" rtl="0">
              <a:lnSpc>
                <a:spcPct val="90000"/>
              </a:lnSpc>
              <a:spcBef>
                <a:spcPts val="400"/>
              </a:spcBef>
              <a:spcAft>
                <a:spcPts val="0"/>
              </a:spcAft>
              <a:buClr>
                <a:srgbClr val="4C8BD0"/>
              </a:buClr>
              <a:buSzPts val="1300"/>
              <a:buFont typeface="Noto Sans Symbols"/>
              <a:buNone/>
            </a:pPr>
            <a:r>
              <a:rPr lang="en-US" sz="3190" b="0" i="0" u="none" strike="noStrike" cap="none" dirty="0">
                <a:solidFill>
                  <a:srgbClr val="FFFFFF"/>
                </a:solidFill>
                <a:latin typeface="Arial"/>
                <a:ea typeface="Arial"/>
                <a:cs typeface="Arial"/>
                <a:sym typeface="Arial"/>
              </a:rPr>
              <a:t>Wayne Burroughs, Man in the Mirror, Alexander, NY</a:t>
            </a:r>
          </a:p>
          <a:p>
            <a:pPr lvl="0" indent="566738">
              <a:lnSpc>
                <a:spcPct val="90000"/>
              </a:lnSpc>
              <a:spcBef>
                <a:spcPts val="400"/>
              </a:spcBef>
              <a:buClr>
                <a:srgbClr val="4C8BD0"/>
              </a:buClr>
              <a:buSzPts val="1300"/>
            </a:pPr>
            <a:r>
              <a:rPr lang="en-US" sz="3190" i="1" dirty="0">
                <a:solidFill>
                  <a:srgbClr val="FDCD3F"/>
                </a:solidFill>
                <a:latin typeface="Roboto"/>
                <a:ea typeface="Roboto"/>
                <a:cs typeface="Roboto"/>
                <a:sym typeface="Roboto"/>
              </a:rPr>
              <a:t> *For Pastors and Men’s Leaders</a:t>
            </a:r>
            <a:endParaRPr lang="en-US" sz="3190" b="1" i="1" u="none" strike="noStrike" cap="none" dirty="0">
              <a:solidFill>
                <a:srgbClr val="FDCD3F"/>
              </a:solidFill>
              <a:latin typeface="Arial"/>
              <a:ea typeface="Arial"/>
              <a:cs typeface="Arial"/>
              <a:sym typeface="Arial"/>
            </a:endParaRPr>
          </a:p>
          <a:p>
            <a:pPr algn="just">
              <a:lnSpc>
                <a:spcPts val="3268"/>
              </a:lnSpc>
            </a:pPr>
            <a:endParaRPr lang="en-US" sz="3191" dirty="0">
              <a:solidFill>
                <a:srgbClr val="FFFFFF"/>
              </a:solidFill>
              <a:latin typeface="Roboto"/>
              <a:ea typeface="Roboto"/>
              <a:cs typeface="Roboto"/>
              <a:sym typeface="Roboto"/>
            </a:endParaRPr>
          </a:p>
          <a:p>
            <a:pPr algn="just">
              <a:lnSpc>
                <a:spcPts val="4839"/>
              </a:lnSpc>
            </a:pPr>
            <a:r>
              <a:rPr lang="en-US" sz="3999" b="1" dirty="0">
                <a:solidFill>
                  <a:srgbClr val="FFFFFF"/>
                </a:solidFill>
                <a:latin typeface="Roboto Bold"/>
                <a:ea typeface="Roboto Bold"/>
                <a:cs typeface="Roboto Bold"/>
                <a:sym typeface="Roboto Bold"/>
              </a:rPr>
              <a:t>7. </a:t>
            </a:r>
            <a:r>
              <a:rPr lang="en-US" sz="4260" b="1" dirty="0">
                <a:solidFill>
                  <a:schemeClr val="bg1"/>
                </a:solidFill>
                <a:latin typeface="Roboto Bold" panose="02000000000000000000" charset="0"/>
                <a:ea typeface="Roboto Bold" panose="02000000000000000000" charset="0"/>
                <a:cs typeface="Arial"/>
                <a:sym typeface="Arial"/>
              </a:rPr>
              <a:t>The Man’s Guide to Blended Families</a:t>
            </a:r>
            <a:endParaRPr lang="en-US" sz="4260" dirty="0">
              <a:solidFill>
                <a:schemeClr val="bg1"/>
              </a:solidFill>
              <a:latin typeface="Roboto Bold" panose="02000000000000000000" charset="0"/>
              <a:ea typeface="Roboto Bold" panose="02000000000000000000" charset="0"/>
            </a:endParaRPr>
          </a:p>
          <a:p>
            <a:pPr lvl="0" indent="623888" algn="l" rtl="0">
              <a:lnSpc>
                <a:spcPct val="90000"/>
              </a:lnSpc>
              <a:spcBef>
                <a:spcPts val="400"/>
              </a:spcBef>
              <a:spcAft>
                <a:spcPts val="0"/>
              </a:spcAft>
              <a:buSzPts val="1300"/>
              <a:buNone/>
            </a:pPr>
            <a:r>
              <a:rPr lang="en-US" sz="3190" dirty="0">
                <a:solidFill>
                  <a:schemeClr val="bg1"/>
                </a:solidFill>
                <a:latin typeface="Roboto" panose="02000000000000000000" pitchFamily="2" charset="0"/>
                <a:ea typeface="Roboto" panose="02000000000000000000" pitchFamily="2" charset="0"/>
                <a:cs typeface="Roboto" panose="02000000000000000000" pitchFamily="2" charset="0"/>
                <a:sym typeface="Arial"/>
              </a:rPr>
              <a:t>Scott Haima, NCMM, Boston, NY</a:t>
            </a:r>
            <a:endParaRPr lang="en-US" sz="3190" dirty="0">
              <a:solidFill>
                <a:schemeClr val="bg1"/>
              </a:solidFill>
              <a:latin typeface="Roboto" panose="02000000000000000000" pitchFamily="2" charset="0"/>
              <a:ea typeface="Roboto" panose="02000000000000000000" pitchFamily="2" charset="0"/>
              <a:cs typeface="Roboto" panose="02000000000000000000" pitchFamily="2" charset="0"/>
            </a:endParaRPr>
          </a:p>
          <a:p>
            <a:pPr algn="just">
              <a:lnSpc>
                <a:spcPts val="3268"/>
              </a:lnSpc>
            </a:pPr>
            <a:endParaRPr lang="en-US" sz="3000" dirty="0">
              <a:solidFill>
                <a:srgbClr val="FFFFFF"/>
              </a:solidFill>
              <a:latin typeface="Roboto"/>
              <a:ea typeface="Roboto"/>
              <a:cs typeface="Roboto"/>
              <a:sym typeface="Roboto"/>
            </a:endParaRPr>
          </a:p>
          <a:p>
            <a:pPr algn="just">
              <a:lnSpc>
                <a:spcPts val="5148"/>
              </a:lnSpc>
            </a:pPr>
            <a:r>
              <a:rPr lang="en-US" sz="4060" b="1" dirty="0">
                <a:solidFill>
                  <a:srgbClr val="FFFFFF"/>
                </a:solidFill>
                <a:latin typeface="Roboto Bold"/>
                <a:ea typeface="Roboto Bold"/>
                <a:cs typeface="Roboto Bold"/>
                <a:sym typeface="Roboto Bold"/>
              </a:rPr>
              <a:t>8. Mentoring Manhood in a Gender-Confused Culture</a:t>
            </a:r>
          </a:p>
          <a:p>
            <a:pPr algn="just">
              <a:lnSpc>
                <a:spcPts val="3861"/>
              </a:lnSpc>
            </a:pPr>
            <a:r>
              <a:rPr lang="en-US" sz="3191" dirty="0">
                <a:solidFill>
                  <a:srgbClr val="FFFFFF"/>
                </a:solidFill>
                <a:latin typeface="Roboto"/>
                <a:ea typeface="Roboto"/>
                <a:cs typeface="Roboto"/>
                <a:sym typeface="Roboto"/>
              </a:rPr>
              <a:t>      </a:t>
            </a:r>
            <a:r>
              <a:rPr lang="en-US" sz="3190" dirty="0">
                <a:solidFill>
                  <a:schemeClr val="bg1"/>
                </a:solidFill>
                <a:latin typeface="Roboto" panose="02000000000000000000" pitchFamily="2" charset="0"/>
                <a:ea typeface="Roboto" panose="02000000000000000000" pitchFamily="2" charset="0"/>
                <a:cs typeface="Roboto" panose="02000000000000000000" pitchFamily="2" charset="0"/>
                <a:sym typeface="Arial"/>
              </a:rPr>
              <a:t>Jason McGuire, New York Families, Rochester, NY</a:t>
            </a:r>
            <a:endParaRPr lang="en-US" sz="3190" dirty="0">
              <a:solidFill>
                <a:schemeClr val="bg1"/>
              </a:solidFill>
              <a:latin typeface="Roboto" panose="02000000000000000000" pitchFamily="2" charset="0"/>
              <a:ea typeface="Roboto" panose="02000000000000000000" pitchFamily="2" charset="0"/>
              <a:cs typeface="Roboto" panose="02000000000000000000" pitchFamily="2" charset="0"/>
            </a:endParaRPr>
          </a:p>
          <a:p>
            <a:pPr algn="just">
              <a:lnSpc>
                <a:spcPts val="3861"/>
              </a:lnSpc>
            </a:pPr>
            <a:endParaRPr lang="en-US" sz="3191" dirty="0">
              <a:solidFill>
                <a:srgbClr val="FFFFFF"/>
              </a:solidFill>
              <a:latin typeface="Roboto"/>
              <a:ea typeface="Roboto"/>
              <a:cs typeface="Roboto"/>
              <a:sym typeface="Roboto"/>
            </a:endParaRPr>
          </a:p>
          <a:p>
            <a:pPr algn="just">
              <a:lnSpc>
                <a:spcPts val="4838"/>
              </a:lnSpc>
            </a:pPr>
            <a:endParaRPr lang="en-US" sz="3191" dirty="0">
              <a:solidFill>
                <a:srgbClr val="FFFFFF"/>
              </a:solidFill>
              <a:latin typeface="Roboto"/>
              <a:ea typeface="Roboto"/>
              <a:cs typeface="Roboto"/>
              <a:sym typeface="Roboto"/>
            </a:endParaRPr>
          </a:p>
          <a:p>
            <a:pPr algn="just">
              <a:lnSpc>
                <a:spcPts val="4608"/>
              </a:lnSpc>
            </a:pPr>
            <a:endParaRPr lang="en-US" sz="3191" dirty="0">
              <a:solidFill>
                <a:srgbClr val="FFFFFF"/>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TotalTime>
  <Words>667</Words>
  <Application>Microsoft Office PowerPoint</Application>
  <PresentationFormat>Custom</PresentationFormat>
  <Paragraphs>89</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Roboto Bold</vt:lpstr>
      <vt:lpstr>Arial</vt:lpstr>
      <vt:lpstr>Calibri</vt:lpstr>
      <vt:lpstr>Noto Sans Symbols</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ISI Slide Multiple</dc:title>
  <dc:creator>Scott Haima</dc:creator>
  <cp:lastModifiedBy>Scott Haima</cp:lastModifiedBy>
  <cp:revision>14</cp:revision>
  <dcterms:created xsi:type="dcterms:W3CDTF">2006-08-16T00:00:00Z</dcterms:created>
  <dcterms:modified xsi:type="dcterms:W3CDTF">2026-07-06T14:19:24Z</dcterms:modified>
  <dc:identifier>DAGQX-WG7Fw</dc:identifier>
</cp:coreProperties>
</file>